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0333038" cy="7215188"/>
  <p:notesSz cx="6797675" cy="9926638"/>
  <p:defaultTextStyle>
    <a:defPPr>
      <a:defRPr lang="fr-FR"/>
    </a:defPPr>
    <a:lvl1pPr marL="0" algn="l" defTabSz="498211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8211" algn="l" defTabSz="498211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6422" algn="l" defTabSz="498211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4633" algn="l" defTabSz="498211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2843" algn="l" defTabSz="498211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91054" algn="l" defTabSz="498211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9265" algn="l" defTabSz="498211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87476" algn="l" defTabSz="498211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85687" algn="l" defTabSz="498211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73">
          <p15:clr>
            <a:srgbClr val="A4A3A4"/>
          </p15:clr>
        </p15:guide>
        <p15:guide id="2" pos="325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1387" y="58"/>
      </p:cViewPr>
      <p:guideLst>
        <p:guide orient="horz" pos="2273"/>
        <p:guide pos="325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74979" y="2241386"/>
            <a:ext cx="8783082" cy="154658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49956" y="4088608"/>
            <a:ext cx="7233127" cy="184388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82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64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46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28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910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892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874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856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7AFE6-385D-E344-9AFE-E301E8DB6E90}" type="datetimeFigureOut">
              <a:rPr lang="fr-FR" smtClean="0"/>
              <a:t>30/11/2023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86BC8-26AC-094F-BC31-E5B20901AA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4980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7AFE6-385D-E344-9AFE-E301E8DB6E90}" type="datetimeFigureOut">
              <a:rPr lang="fr-FR" smtClean="0"/>
              <a:t>30/11/2023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86BC8-26AC-094F-BC31-E5B20901AA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7536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491452" y="288943"/>
            <a:ext cx="2324934" cy="6156292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16652" y="288943"/>
            <a:ext cx="6802584" cy="6156292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7AFE6-385D-E344-9AFE-E301E8DB6E90}" type="datetimeFigureOut">
              <a:rPr lang="fr-FR" smtClean="0"/>
              <a:t>30/11/2023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86BC8-26AC-094F-BC31-E5B20901AA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6696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7AFE6-385D-E344-9AFE-E301E8DB6E90}" type="datetimeFigureOut">
              <a:rPr lang="fr-FR" smtClean="0"/>
              <a:t>30/11/2023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86BC8-26AC-094F-BC31-E5B20901AA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3722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16239" y="4636428"/>
            <a:ext cx="8783082" cy="1433017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16239" y="3058105"/>
            <a:ext cx="8783082" cy="1578322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821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6422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463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9284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9105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8926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8747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8568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7AFE6-385D-E344-9AFE-E301E8DB6E90}" type="datetimeFigureOut">
              <a:rPr lang="fr-FR" smtClean="0"/>
              <a:t>30/11/2023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86BC8-26AC-094F-BC31-E5B20901AA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0994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16653" y="1683545"/>
            <a:ext cx="4563758" cy="4761691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252628" y="1683545"/>
            <a:ext cx="4563758" cy="4761691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7AFE6-385D-E344-9AFE-E301E8DB6E90}" type="datetimeFigureOut">
              <a:rPr lang="fr-FR" smtClean="0"/>
              <a:t>30/11/2023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86BC8-26AC-094F-BC31-E5B20901AA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4521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16653" y="1615068"/>
            <a:ext cx="4565553" cy="673083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8211" indent="0">
              <a:buNone/>
              <a:defRPr sz="2200" b="1"/>
            </a:lvl2pPr>
            <a:lvl3pPr marL="996422" indent="0">
              <a:buNone/>
              <a:defRPr sz="2000" b="1"/>
            </a:lvl3pPr>
            <a:lvl4pPr marL="1494633" indent="0">
              <a:buNone/>
              <a:defRPr sz="1700" b="1"/>
            </a:lvl4pPr>
            <a:lvl5pPr marL="1992843" indent="0">
              <a:buNone/>
              <a:defRPr sz="1700" b="1"/>
            </a:lvl5pPr>
            <a:lvl6pPr marL="2491054" indent="0">
              <a:buNone/>
              <a:defRPr sz="1700" b="1"/>
            </a:lvl6pPr>
            <a:lvl7pPr marL="2989265" indent="0">
              <a:buNone/>
              <a:defRPr sz="1700" b="1"/>
            </a:lvl7pPr>
            <a:lvl8pPr marL="3487476" indent="0">
              <a:buNone/>
              <a:defRPr sz="1700" b="1"/>
            </a:lvl8pPr>
            <a:lvl9pPr marL="3985687" indent="0">
              <a:buNone/>
              <a:defRPr sz="17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16653" y="2288151"/>
            <a:ext cx="4565553" cy="4157085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249041" y="1615068"/>
            <a:ext cx="4567346" cy="673083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8211" indent="0">
              <a:buNone/>
              <a:defRPr sz="2200" b="1"/>
            </a:lvl2pPr>
            <a:lvl3pPr marL="996422" indent="0">
              <a:buNone/>
              <a:defRPr sz="2000" b="1"/>
            </a:lvl3pPr>
            <a:lvl4pPr marL="1494633" indent="0">
              <a:buNone/>
              <a:defRPr sz="1700" b="1"/>
            </a:lvl4pPr>
            <a:lvl5pPr marL="1992843" indent="0">
              <a:buNone/>
              <a:defRPr sz="1700" b="1"/>
            </a:lvl5pPr>
            <a:lvl6pPr marL="2491054" indent="0">
              <a:buNone/>
              <a:defRPr sz="1700" b="1"/>
            </a:lvl6pPr>
            <a:lvl7pPr marL="2989265" indent="0">
              <a:buNone/>
              <a:defRPr sz="1700" b="1"/>
            </a:lvl7pPr>
            <a:lvl8pPr marL="3487476" indent="0">
              <a:buNone/>
              <a:defRPr sz="1700" b="1"/>
            </a:lvl8pPr>
            <a:lvl9pPr marL="3985687" indent="0">
              <a:buNone/>
              <a:defRPr sz="17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249041" y="2288151"/>
            <a:ext cx="4567346" cy="4157085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7AFE6-385D-E344-9AFE-E301E8DB6E90}" type="datetimeFigureOut">
              <a:rPr lang="fr-FR" smtClean="0"/>
              <a:t>30/11/2023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86BC8-26AC-094F-BC31-E5B20901AA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4013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7AFE6-385D-E344-9AFE-E301E8DB6E90}" type="datetimeFigureOut">
              <a:rPr lang="fr-FR" smtClean="0"/>
              <a:t>30/11/2023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86BC8-26AC-094F-BC31-E5B20901AA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544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7AFE6-385D-E344-9AFE-E301E8DB6E90}" type="datetimeFigureOut">
              <a:rPr lang="fr-FR" smtClean="0"/>
              <a:t>30/11/2023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86BC8-26AC-094F-BC31-E5B20901AA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5840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16654" y="287271"/>
            <a:ext cx="3399498" cy="1222574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039931" y="287273"/>
            <a:ext cx="5776455" cy="6157963"/>
          </a:xfrm>
        </p:spPr>
        <p:txBody>
          <a:bodyPr/>
          <a:lstStyle>
            <a:lvl1pPr>
              <a:defRPr sz="3500"/>
            </a:lvl1pPr>
            <a:lvl2pPr>
              <a:defRPr sz="31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16654" y="1509845"/>
            <a:ext cx="3399498" cy="4935390"/>
          </a:xfrm>
        </p:spPr>
        <p:txBody>
          <a:bodyPr/>
          <a:lstStyle>
            <a:lvl1pPr marL="0" indent="0">
              <a:buNone/>
              <a:defRPr sz="1500"/>
            </a:lvl1pPr>
            <a:lvl2pPr marL="498211" indent="0">
              <a:buNone/>
              <a:defRPr sz="1300"/>
            </a:lvl2pPr>
            <a:lvl3pPr marL="996422" indent="0">
              <a:buNone/>
              <a:defRPr sz="1100"/>
            </a:lvl3pPr>
            <a:lvl4pPr marL="1494633" indent="0">
              <a:buNone/>
              <a:defRPr sz="1000"/>
            </a:lvl4pPr>
            <a:lvl5pPr marL="1992843" indent="0">
              <a:buNone/>
              <a:defRPr sz="1000"/>
            </a:lvl5pPr>
            <a:lvl6pPr marL="2491054" indent="0">
              <a:buNone/>
              <a:defRPr sz="1000"/>
            </a:lvl6pPr>
            <a:lvl7pPr marL="2989265" indent="0">
              <a:buNone/>
              <a:defRPr sz="1000"/>
            </a:lvl7pPr>
            <a:lvl8pPr marL="3487476" indent="0">
              <a:buNone/>
              <a:defRPr sz="1000"/>
            </a:lvl8pPr>
            <a:lvl9pPr marL="3985687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7AFE6-385D-E344-9AFE-E301E8DB6E90}" type="datetimeFigureOut">
              <a:rPr lang="fr-FR" smtClean="0"/>
              <a:t>30/11/2023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86BC8-26AC-094F-BC31-E5B20901AA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3306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25348" y="5050631"/>
            <a:ext cx="6199823" cy="596256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2025348" y="644691"/>
            <a:ext cx="6199823" cy="4329113"/>
          </a:xfrm>
        </p:spPr>
        <p:txBody>
          <a:bodyPr/>
          <a:lstStyle>
            <a:lvl1pPr marL="0" indent="0">
              <a:buNone/>
              <a:defRPr sz="3500"/>
            </a:lvl1pPr>
            <a:lvl2pPr marL="498211" indent="0">
              <a:buNone/>
              <a:defRPr sz="3100"/>
            </a:lvl2pPr>
            <a:lvl3pPr marL="996422" indent="0">
              <a:buNone/>
              <a:defRPr sz="2600"/>
            </a:lvl3pPr>
            <a:lvl4pPr marL="1494633" indent="0">
              <a:buNone/>
              <a:defRPr sz="2200"/>
            </a:lvl4pPr>
            <a:lvl5pPr marL="1992843" indent="0">
              <a:buNone/>
              <a:defRPr sz="2200"/>
            </a:lvl5pPr>
            <a:lvl6pPr marL="2491054" indent="0">
              <a:buNone/>
              <a:defRPr sz="2200"/>
            </a:lvl6pPr>
            <a:lvl7pPr marL="2989265" indent="0">
              <a:buNone/>
              <a:defRPr sz="2200"/>
            </a:lvl7pPr>
            <a:lvl8pPr marL="3487476" indent="0">
              <a:buNone/>
              <a:defRPr sz="2200"/>
            </a:lvl8pPr>
            <a:lvl9pPr marL="3985687" indent="0">
              <a:buNone/>
              <a:defRPr sz="22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025348" y="5646887"/>
            <a:ext cx="6199823" cy="846782"/>
          </a:xfrm>
        </p:spPr>
        <p:txBody>
          <a:bodyPr/>
          <a:lstStyle>
            <a:lvl1pPr marL="0" indent="0">
              <a:buNone/>
              <a:defRPr sz="1500"/>
            </a:lvl1pPr>
            <a:lvl2pPr marL="498211" indent="0">
              <a:buNone/>
              <a:defRPr sz="1300"/>
            </a:lvl2pPr>
            <a:lvl3pPr marL="996422" indent="0">
              <a:buNone/>
              <a:defRPr sz="1100"/>
            </a:lvl3pPr>
            <a:lvl4pPr marL="1494633" indent="0">
              <a:buNone/>
              <a:defRPr sz="1000"/>
            </a:lvl4pPr>
            <a:lvl5pPr marL="1992843" indent="0">
              <a:buNone/>
              <a:defRPr sz="1000"/>
            </a:lvl5pPr>
            <a:lvl6pPr marL="2491054" indent="0">
              <a:buNone/>
              <a:defRPr sz="1000"/>
            </a:lvl6pPr>
            <a:lvl7pPr marL="2989265" indent="0">
              <a:buNone/>
              <a:defRPr sz="1000"/>
            </a:lvl7pPr>
            <a:lvl8pPr marL="3487476" indent="0">
              <a:buNone/>
              <a:defRPr sz="1000"/>
            </a:lvl8pPr>
            <a:lvl9pPr marL="3985687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7AFE6-385D-E344-9AFE-E301E8DB6E90}" type="datetimeFigureOut">
              <a:rPr lang="fr-FR" smtClean="0"/>
              <a:t>30/11/2023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86BC8-26AC-094F-BC31-E5B20901AA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223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516652" y="288943"/>
            <a:ext cx="9299734" cy="1202531"/>
          </a:xfrm>
          <a:prstGeom prst="rect">
            <a:avLst/>
          </a:prstGeom>
        </p:spPr>
        <p:txBody>
          <a:bodyPr vert="horz" lIns="99642" tIns="49821" rIns="99642" bIns="49821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16652" y="1683545"/>
            <a:ext cx="9299734" cy="4761691"/>
          </a:xfrm>
          <a:prstGeom prst="rect">
            <a:avLst/>
          </a:prstGeom>
        </p:spPr>
        <p:txBody>
          <a:bodyPr vert="horz" lIns="99642" tIns="49821" rIns="99642" bIns="49821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516652" y="6687411"/>
            <a:ext cx="2411042" cy="384142"/>
          </a:xfrm>
          <a:prstGeom prst="rect">
            <a:avLst/>
          </a:prstGeom>
        </p:spPr>
        <p:txBody>
          <a:bodyPr vert="horz" lIns="99642" tIns="49821" rIns="99642" bIns="4982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B7AFE6-385D-E344-9AFE-E301E8DB6E90}" type="datetimeFigureOut">
              <a:rPr lang="fr-FR" smtClean="0"/>
              <a:t>30/11/2023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530455" y="6687411"/>
            <a:ext cx="3272129" cy="384142"/>
          </a:xfrm>
          <a:prstGeom prst="rect">
            <a:avLst/>
          </a:prstGeom>
        </p:spPr>
        <p:txBody>
          <a:bodyPr vert="horz" lIns="99642" tIns="49821" rIns="99642" bIns="4982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405345" y="6687411"/>
            <a:ext cx="2411042" cy="384142"/>
          </a:xfrm>
          <a:prstGeom prst="rect">
            <a:avLst/>
          </a:prstGeom>
        </p:spPr>
        <p:txBody>
          <a:bodyPr vert="horz" lIns="99642" tIns="49821" rIns="99642" bIns="4982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986BC8-26AC-094F-BC31-E5B20901AA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4462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98211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3658" indent="-373658" algn="l" defTabSz="498211" rtl="0" eaLnBrk="1" latinLnBrk="0" hangingPunct="1">
        <a:spcBef>
          <a:spcPct val="20000"/>
        </a:spcBef>
        <a:buFont typeface="Arial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9593" indent="-311382" algn="l" defTabSz="498211" rtl="0" eaLnBrk="1" latinLnBrk="0" hangingPunct="1">
        <a:spcBef>
          <a:spcPct val="20000"/>
        </a:spcBef>
        <a:buFont typeface="Arial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45527" indent="-249105" algn="l" defTabSz="498211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3738" indent="-249105" algn="l" defTabSz="498211" rtl="0" eaLnBrk="1" latinLnBrk="0" hangingPunct="1">
        <a:spcBef>
          <a:spcPct val="20000"/>
        </a:spcBef>
        <a:buFont typeface="Arial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41949" indent="-249105" algn="l" defTabSz="498211" rtl="0" eaLnBrk="1" latinLnBrk="0" hangingPunct="1">
        <a:spcBef>
          <a:spcPct val="20000"/>
        </a:spcBef>
        <a:buFont typeface="Arial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40160" indent="-249105" algn="l" defTabSz="498211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8370" indent="-249105" algn="l" defTabSz="498211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6581" indent="-249105" algn="l" defTabSz="498211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4792" indent="-249105" algn="l" defTabSz="498211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9821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8211" algn="l" defTabSz="49821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6422" algn="l" defTabSz="49821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4633" algn="l" defTabSz="49821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2843" algn="l" defTabSz="49821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91054" algn="l" defTabSz="49821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9265" algn="l" defTabSz="49821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7476" algn="l" defTabSz="49821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5687" algn="l" defTabSz="49821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e 2"/>
          <p:cNvGrpSpPr/>
          <p:nvPr/>
        </p:nvGrpSpPr>
        <p:grpSpPr>
          <a:xfrm>
            <a:off x="446981" y="626807"/>
            <a:ext cx="4577302" cy="5657850"/>
            <a:chOff x="447305" y="619125"/>
            <a:chExt cx="4502313" cy="5657850"/>
          </a:xfrm>
        </p:grpSpPr>
        <p:sp>
          <p:nvSpPr>
            <p:cNvPr id="5" name="ZoneTexte 4"/>
            <p:cNvSpPr txBox="1"/>
            <p:nvPr/>
          </p:nvSpPr>
          <p:spPr>
            <a:xfrm>
              <a:off x="1410018" y="1041343"/>
              <a:ext cx="2401448" cy="500725"/>
            </a:xfrm>
            <a:prstGeom prst="rect">
              <a:avLst/>
            </a:prstGeom>
            <a:noFill/>
          </p:spPr>
          <p:txBody>
            <a:bodyPr wrap="none" lIns="99642" tIns="49821" rIns="99642" bIns="49821" rtlCol="0">
              <a:spAutoFit/>
            </a:bodyPr>
            <a:lstStyle/>
            <a:p>
              <a:r>
                <a:rPr lang="fr-FR" sz="2600" b="1" dirty="0">
                  <a:latin typeface="Cooper Black" panose="0208090404030B020404" pitchFamily="18" charset="0"/>
                  <a:cs typeface="Apple Chancery"/>
                </a:rPr>
                <a:t>Noël à l’école</a:t>
              </a:r>
            </a:p>
          </p:txBody>
        </p:sp>
        <p:sp>
          <p:nvSpPr>
            <p:cNvPr id="6" name="ZoneTexte 5"/>
            <p:cNvSpPr txBox="1"/>
            <p:nvPr/>
          </p:nvSpPr>
          <p:spPr>
            <a:xfrm>
              <a:off x="530094" y="2748941"/>
              <a:ext cx="4162196" cy="2608994"/>
            </a:xfrm>
            <a:prstGeom prst="rect">
              <a:avLst/>
            </a:prstGeom>
            <a:noFill/>
          </p:spPr>
          <p:txBody>
            <a:bodyPr wrap="square" lIns="99642" tIns="49821" rIns="99642" bIns="49821" rtlCol="0">
              <a:spAutoFit/>
            </a:bodyPr>
            <a:lstStyle/>
            <a:p>
              <a:pPr algn="ctr"/>
              <a:r>
                <a:rPr lang="fr-FR" sz="1400" dirty="0">
                  <a:latin typeface="Comic Sans MS" panose="030F0702030302020204" pitchFamily="66" charset="0"/>
                </a:rPr>
                <a:t>	</a:t>
              </a:r>
              <a:r>
                <a:rPr lang="fr-FR" sz="1400" b="1" dirty="0">
                  <a:latin typeface="Comic Sans MS" panose="030F0702030302020204" pitchFamily="66" charset="0"/>
                  <a:cs typeface="Apple Chancery"/>
                </a:rPr>
                <a:t>vendredi 15 décembre</a:t>
              </a:r>
            </a:p>
            <a:p>
              <a:pPr algn="ctr"/>
              <a:r>
                <a:rPr lang="fr-FR" sz="1400" b="1" dirty="0">
                  <a:latin typeface="Comic Sans MS" panose="030F0702030302020204" pitchFamily="66" charset="0"/>
                </a:rPr>
                <a:t>	de 16h30 à 18h30</a:t>
              </a:r>
            </a:p>
            <a:p>
              <a:pPr algn="ctr"/>
              <a:endParaRPr lang="fr-FR" sz="1200" b="1" dirty="0">
                <a:latin typeface="Comic Sans MS" panose="030F0702030302020204" pitchFamily="66" charset="0"/>
              </a:endParaRPr>
            </a:p>
            <a:p>
              <a:pPr algn="just"/>
              <a:r>
                <a:rPr lang="fr-FR" sz="1200" dirty="0">
                  <a:latin typeface="Comic Sans MS" panose="030F0702030302020204" pitchFamily="66" charset="0"/>
                </a:rPr>
                <a:t>Des stands vous seront proposés pour que vous passiez un agréable moment : goûter, buvette, ventes de petits objets (au profit des projets de classe).</a:t>
              </a:r>
            </a:p>
            <a:p>
              <a:pPr algn="just"/>
              <a:endParaRPr lang="fr-FR" sz="1200" dirty="0">
                <a:latin typeface="Comic Sans MS" panose="030F0702030302020204" pitchFamily="66" charset="0"/>
              </a:endParaRPr>
            </a:p>
            <a:p>
              <a:pPr algn="just">
                <a:spcBef>
                  <a:spcPts val="600"/>
                </a:spcBef>
              </a:pPr>
              <a:r>
                <a:rPr lang="fr-FR" sz="1200" dirty="0">
                  <a:latin typeface="Comic Sans MS" panose="030F0702030302020204" pitchFamily="66" charset="0"/>
                </a:rPr>
                <a:t>Les parents volontaires pour confectionner des gâteaux pour la buvette sont les bienvenus. Ils pourront être déposés dès le matin à l’école si besoin.</a:t>
              </a:r>
            </a:p>
            <a:p>
              <a:pPr algn="just">
                <a:spcBef>
                  <a:spcPts val="600"/>
                </a:spcBef>
              </a:pPr>
              <a:endParaRPr lang="fr-FR" sz="800" dirty="0">
                <a:latin typeface="Comic Sans MS" panose="030F0702030302020204" pitchFamily="66" charset="0"/>
              </a:endParaRPr>
            </a:p>
            <a:p>
              <a:pPr algn="just">
                <a:spcBef>
                  <a:spcPts val="600"/>
                </a:spcBef>
              </a:pPr>
              <a:r>
                <a:rPr lang="fr-FR" sz="1200" dirty="0">
                  <a:latin typeface="Comic Sans MS" panose="030F0702030302020204" pitchFamily="66" charset="0"/>
                </a:rPr>
                <a:t>Au plaisir de se retrouver!</a:t>
              </a:r>
            </a:p>
          </p:txBody>
        </p:sp>
        <p:pic>
          <p:nvPicPr>
            <p:cNvPr id="2" name="Image 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47305" y="1967655"/>
              <a:ext cx="1400683" cy="1400683"/>
            </a:xfrm>
            <a:prstGeom prst="rect">
              <a:avLst/>
            </a:prstGeom>
          </p:spPr>
        </p:pic>
        <p:sp>
          <p:nvSpPr>
            <p:cNvPr id="12" name="Rectangle à coins arrondis 11"/>
            <p:cNvSpPr/>
            <p:nvPr/>
          </p:nvSpPr>
          <p:spPr>
            <a:xfrm>
              <a:off x="466725" y="619125"/>
              <a:ext cx="4482893" cy="5657850"/>
            </a:xfrm>
            <a:prstGeom prst="roundRect">
              <a:avLst/>
            </a:prstGeom>
            <a:noFill/>
            <a:ln w="19050">
              <a:solidFill>
                <a:schemeClr val="bg2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13" name="Image 1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6304" y="694324"/>
              <a:ext cx="868847" cy="868847"/>
            </a:xfrm>
            <a:prstGeom prst="rect">
              <a:avLst/>
            </a:prstGeom>
          </p:spPr>
        </p:pic>
      </p:grpSp>
      <p:sp>
        <p:nvSpPr>
          <p:cNvPr id="7" name="ZoneTexte 6">
            <a:extLst>
              <a:ext uri="{FF2B5EF4-FFF2-40B4-BE49-F238E27FC236}">
                <a16:creationId xmlns:a16="http://schemas.microsoft.com/office/drawing/2014/main" id="{4FD11499-A48F-2067-A9D8-6E98968D6AF2}"/>
              </a:ext>
            </a:extLst>
          </p:cNvPr>
          <p:cNvSpPr txBox="1"/>
          <p:nvPr/>
        </p:nvSpPr>
        <p:spPr>
          <a:xfrm>
            <a:off x="1318437" y="1676990"/>
            <a:ext cx="3538698" cy="892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fr-FR" sz="1300" dirty="0">
                <a:latin typeface="Comic Sans MS" panose="030F0702030302020204" pitchFamily="66" charset="0"/>
              </a:rPr>
              <a:t>L’équipe enseignante et l’association des parents d’élèves de l’école Joséphine Baker vous invitent à partager un moment de convivialité pour fêter la fin de l’année le : </a:t>
            </a:r>
            <a:endParaRPr lang="fr-FR" sz="1300" dirty="0"/>
          </a:p>
        </p:txBody>
      </p:sp>
      <p:pic>
        <p:nvPicPr>
          <p:cNvPr id="19" name="Image 18">
            <a:extLst>
              <a:ext uri="{FF2B5EF4-FFF2-40B4-BE49-F238E27FC236}">
                <a16:creationId xmlns:a16="http://schemas.microsoft.com/office/drawing/2014/main" id="{EBA05394-F176-8189-4E43-1A93B9E5F46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45428" y="897549"/>
            <a:ext cx="624152" cy="685202"/>
          </a:xfrm>
          <a:prstGeom prst="rect">
            <a:avLst/>
          </a:prstGeom>
        </p:spPr>
      </p:pic>
      <p:pic>
        <p:nvPicPr>
          <p:cNvPr id="23" name="Image 22" descr="Une image contenant texte&#10;&#10;Description générée automatiquement">
            <a:extLst>
              <a:ext uri="{FF2B5EF4-FFF2-40B4-BE49-F238E27FC236}">
                <a16:creationId xmlns:a16="http://schemas.microsoft.com/office/drawing/2014/main" id="{193549EC-6A68-A61E-3DDD-900AD27FD0D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78281" y="5228542"/>
            <a:ext cx="785755" cy="970956"/>
          </a:xfrm>
          <a:prstGeom prst="rect">
            <a:avLst/>
          </a:prstGeom>
        </p:spPr>
      </p:pic>
      <p:pic>
        <p:nvPicPr>
          <p:cNvPr id="1026" name="Picture 2" descr="Lumières de Noël SVG String of Christmas Lights svg image 1">
            <a:extLst>
              <a:ext uri="{FF2B5EF4-FFF2-40B4-BE49-F238E27FC236}">
                <a16:creationId xmlns:a16="http://schemas.microsoft.com/office/drawing/2014/main" id="{14761B3A-B453-E2AC-1714-5FD8A42BD7F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335" b="53013"/>
          <a:stretch/>
        </p:blipFill>
        <p:spPr bwMode="auto">
          <a:xfrm>
            <a:off x="1620717" y="683488"/>
            <a:ext cx="2043847" cy="370264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Image 7" descr="Une image contenant texte&#10;&#10;Description générée automatiquement">
            <a:extLst>
              <a:ext uri="{FF2B5EF4-FFF2-40B4-BE49-F238E27FC236}">
                <a16:creationId xmlns:a16="http://schemas.microsoft.com/office/drawing/2014/main" id="{166C99CD-7191-D3EA-5B56-56DDB5DEC67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49762" y="5227408"/>
            <a:ext cx="785755" cy="970956"/>
          </a:xfrm>
          <a:prstGeom prst="rect">
            <a:avLst/>
          </a:prstGeom>
        </p:spPr>
      </p:pic>
      <p:pic>
        <p:nvPicPr>
          <p:cNvPr id="9" name="Image 8" descr="Une image contenant texte&#10;&#10;Description générée automatiquement">
            <a:extLst>
              <a:ext uri="{FF2B5EF4-FFF2-40B4-BE49-F238E27FC236}">
                <a16:creationId xmlns:a16="http://schemas.microsoft.com/office/drawing/2014/main" id="{2B673C3E-C5A5-3D42-9B05-BCF0E22DFF5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53448" y="5244620"/>
            <a:ext cx="785755" cy="970956"/>
          </a:xfrm>
          <a:prstGeom prst="rect">
            <a:avLst/>
          </a:prstGeom>
        </p:spPr>
      </p:pic>
      <p:grpSp>
        <p:nvGrpSpPr>
          <p:cNvPr id="10" name="Groupe 9">
            <a:extLst>
              <a:ext uri="{FF2B5EF4-FFF2-40B4-BE49-F238E27FC236}">
                <a16:creationId xmlns:a16="http://schemas.microsoft.com/office/drawing/2014/main" id="{FD10F239-466E-2D58-D116-070FA79A7CD8}"/>
              </a:ext>
            </a:extLst>
          </p:cNvPr>
          <p:cNvGrpSpPr/>
          <p:nvPr/>
        </p:nvGrpSpPr>
        <p:grpSpPr>
          <a:xfrm>
            <a:off x="5396205" y="627673"/>
            <a:ext cx="4577302" cy="5657850"/>
            <a:chOff x="447305" y="619125"/>
            <a:chExt cx="4502313" cy="5657850"/>
          </a:xfrm>
        </p:grpSpPr>
        <p:sp>
          <p:nvSpPr>
            <p:cNvPr id="11" name="ZoneTexte 10">
              <a:extLst>
                <a:ext uri="{FF2B5EF4-FFF2-40B4-BE49-F238E27FC236}">
                  <a16:creationId xmlns:a16="http://schemas.microsoft.com/office/drawing/2014/main" id="{D5961446-282A-4640-CE76-A9FADBFA5F90}"/>
                </a:ext>
              </a:extLst>
            </p:cNvPr>
            <p:cNvSpPr txBox="1"/>
            <p:nvPr/>
          </p:nvSpPr>
          <p:spPr>
            <a:xfrm>
              <a:off x="1410018" y="1041343"/>
              <a:ext cx="2401448" cy="500725"/>
            </a:xfrm>
            <a:prstGeom prst="rect">
              <a:avLst/>
            </a:prstGeom>
            <a:noFill/>
          </p:spPr>
          <p:txBody>
            <a:bodyPr wrap="none" lIns="99642" tIns="49821" rIns="99642" bIns="49821" rtlCol="0">
              <a:spAutoFit/>
            </a:bodyPr>
            <a:lstStyle/>
            <a:p>
              <a:r>
                <a:rPr lang="fr-FR" sz="2600" b="1" dirty="0">
                  <a:latin typeface="Cooper Black" panose="0208090404030B020404" pitchFamily="18" charset="0"/>
                  <a:cs typeface="Apple Chancery"/>
                </a:rPr>
                <a:t>Noël à l’école</a:t>
              </a:r>
            </a:p>
          </p:txBody>
        </p:sp>
        <p:sp>
          <p:nvSpPr>
            <p:cNvPr id="14" name="ZoneTexte 13">
              <a:extLst>
                <a:ext uri="{FF2B5EF4-FFF2-40B4-BE49-F238E27FC236}">
                  <a16:creationId xmlns:a16="http://schemas.microsoft.com/office/drawing/2014/main" id="{B41D4410-3700-BFCA-F780-FEF728FC9FCC}"/>
                </a:ext>
              </a:extLst>
            </p:cNvPr>
            <p:cNvSpPr txBox="1"/>
            <p:nvPr/>
          </p:nvSpPr>
          <p:spPr>
            <a:xfrm>
              <a:off x="530094" y="2748941"/>
              <a:ext cx="4162196" cy="2608994"/>
            </a:xfrm>
            <a:prstGeom prst="rect">
              <a:avLst/>
            </a:prstGeom>
            <a:noFill/>
          </p:spPr>
          <p:txBody>
            <a:bodyPr wrap="square" lIns="99642" tIns="49821" rIns="99642" bIns="49821" rtlCol="0">
              <a:spAutoFit/>
            </a:bodyPr>
            <a:lstStyle/>
            <a:p>
              <a:pPr algn="ctr"/>
              <a:r>
                <a:rPr lang="fr-FR" sz="1400" dirty="0">
                  <a:latin typeface="Comic Sans MS" panose="030F0702030302020204" pitchFamily="66" charset="0"/>
                </a:rPr>
                <a:t>	</a:t>
              </a:r>
              <a:r>
                <a:rPr lang="fr-FR" sz="1400" b="1" dirty="0">
                  <a:latin typeface="Comic Sans MS" panose="030F0702030302020204" pitchFamily="66" charset="0"/>
                  <a:cs typeface="Apple Chancery"/>
                </a:rPr>
                <a:t>vendredi 15 décembre</a:t>
              </a:r>
            </a:p>
            <a:p>
              <a:pPr algn="ctr"/>
              <a:r>
                <a:rPr lang="fr-FR" sz="1400" b="1" dirty="0">
                  <a:latin typeface="Comic Sans MS" panose="030F0702030302020204" pitchFamily="66" charset="0"/>
                </a:rPr>
                <a:t>	de 16h30 à 18h30</a:t>
              </a:r>
            </a:p>
            <a:p>
              <a:pPr algn="ctr"/>
              <a:endParaRPr lang="fr-FR" sz="1200" b="1" dirty="0">
                <a:latin typeface="Comic Sans MS" panose="030F0702030302020204" pitchFamily="66" charset="0"/>
              </a:endParaRPr>
            </a:p>
            <a:p>
              <a:pPr algn="just"/>
              <a:r>
                <a:rPr lang="fr-FR" sz="1200" dirty="0">
                  <a:latin typeface="Comic Sans MS" panose="030F0702030302020204" pitchFamily="66" charset="0"/>
                </a:rPr>
                <a:t>Des stands vous seront proposés pour que vous passiez un agréable moment : goûter, buvette, ventes de petits objets (au profit des projets de classe).</a:t>
              </a:r>
            </a:p>
            <a:p>
              <a:pPr algn="just"/>
              <a:endParaRPr lang="fr-FR" sz="1200" dirty="0">
                <a:latin typeface="Comic Sans MS" panose="030F0702030302020204" pitchFamily="66" charset="0"/>
              </a:endParaRPr>
            </a:p>
            <a:p>
              <a:pPr algn="just">
                <a:spcBef>
                  <a:spcPts val="600"/>
                </a:spcBef>
              </a:pPr>
              <a:r>
                <a:rPr lang="fr-FR" sz="1200" dirty="0">
                  <a:latin typeface="Comic Sans MS" panose="030F0702030302020204" pitchFamily="66" charset="0"/>
                </a:rPr>
                <a:t>Les parents volontaires pour confectionner des gâteaux pour la buvette sont les bienvenus. Ils pourront être déposés dès le matin à l’école si besoin.</a:t>
              </a:r>
            </a:p>
            <a:p>
              <a:pPr algn="just">
                <a:spcBef>
                  <a:spcPts val="600"/>
                </a:spcBef>
              </a:pPr>
              <a:endParaRPr lang="fr-FR" sz="800" dirty="0">
                <a:latin typeface="Comic Sans MS" panose="030F0702030302020204" pitchFamily="66" charset="0"/>
              </a:endParaRPr>
            </a:p>
            <a:p>
              <a:pPr algn="just">
                <a:spcBef>
                  <a:spcPts val="600"/>
                </a:spcBef>
              </a:pPr>
              <a:r>
                <a:rPr lang="fr-FR" sz="1200" dirty="0">
                  <a:latin typeface="Comic Sans MS" panose="030F0702030302020204" pitchFamily="66" charset="0"/>
                </a:rPr>
                <a:t>Au plaisir de se retrouver!</a:t>
              </a:r>
            </a:p>
          </p:txBody>
        </p:sp>
        <p:pic>
          <p:nvPicPr>
            <p:cNvPr id="15" name="Image 14">
              <a:extLst>
                <a:ext uri="{FF2B5EF4-FFF2-40B4-BE49-F238E27FC236}">
                  <a16:creationId xmlns:a16="http://schemas.microsoft.com/office/drawing/2014/main" id="{62140407-C9BA-7ADF-A1EC-AF5A3E177AE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47305" y="1967655"/>
              <a:ext cx="1400683" cy="1400683"/>
            </a:xfrm>
            <a:prstGeom prst="rect">
              <a:avLst/>
            </a:prstGeom>
          </p:spPr>
        </p:pic>
        <p:sp>
          <p:nvSpPr>
            <p:cNvPr id="29" name="Rectangle à coins arrondis 11">
              <a:extLst>
                <a:ext uri="{FF2B5EF4-FFF2-40B4-BE49-F238E27FC236}">
                  <a16:creationId xmlns:a16="http://schemas.microsoft.com/office/drawing/2014/main" id="{2B328E65-32FF-5983-AD2D-2ECC5AE95E09}"/>
                </a:ext>
              </a:extLst>
            </p:cNvPr>
            <p:cNvSpPr/>
            <p:nvPr/>
          </p:nvSpPr>
          <p:spPr>
            <a:xfrm>
              <a:off x="466725" y="619125"/>
              <a:ext cx="4482893" cy="5657850"/>
            </a:xfrm>
            <a:prstGeom prst="roundRect">
              <a:avLst/>
            </a:prstGeom>
            <a:noFill/>
            <a:ln w="19050">
              <a:solidFill>
                <a:schemeClr val="bg2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30" name="Image 29">
              <a:extLst>
                <a:ext uri="{FF2B5EF4-FFF2-40B4-BE49-F238E27FC236}">
                  <a16:creationId xmlns:a16="http://schemas.microsoft.com/office/drawing/2014/main" id="{DD8C83CA-042A-4CCB-E1F7-44CA782FDCD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6304" y="694324"/>
              <a:ext cx="868847" cy="868847"/>
            </a:xfrm>
            <a:prstGeom prst="rect">
              <a:avLst/>
            </a:prstGeom>
          </p:spPr>
        </p:pic>
      </p:grpSp>
      <p:sp>
        <p:nvSpPr>
          <p:cNvPr id="37" name="ZoneTexte 36">
            <a:extLst>
              <a:ext uri="{FF2B5EF4-FFF2-40B4-BE49-F238E27FC236}">
                <a16:creationId xmlns:a16="http://schemas.microsoft.com/office/drawing/2014/main" id="{042ECADD-2877-80AB-B463-B97656B6D957}"/>
              </a:ext>
            </a:extLst>
          </p:cNvPr>
          <p:cNvSpPr txBox="1"/>
          <p:nvPr/>
        </p:nvSpPr>
        <p:spPr>
          <a:xfrm>
            <a:off x="6327616" y="1652144"/>
            <a:ext cx="3538698" cy="892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fr-FR" sz="1300" dirty="0">
                <a:latin typeface="Comic Sans MS" panose="030F0702030302020204" pitchFamily="66" charset="0"/>
              </a:rPr>
              <a:t>L’équipe enseignante et l’association des parents d’élèves de l’école Joséphine Baker vous invitent à partager un moment de convivialité pour fêter la fin de l’année le : </a:t>
            </a:r>
            <a:endParaRPr lang="fr-FR" sz="1300" dirty="0"/>
          </a:p>
        </p:txBody>
      </p:sp>
      <p:pic>
        <p:nvPicPr>
          <p:cNvPr id="38" name="Picture 2" descr="Lumières de Noël SVG String of Christmas Lights svg image 1">
            <a:extLst>
              <a:ext uri="{FF2B5EF4-FFF2-40B4-BE49-F238E27FC236}">
                <a16:creationId xmlns:a16="http://schemas.microsoft.com/office/drawing/2014/main" id="{F4C1DD4D-D732-49C7-54B1-A9F45C93449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335" b="53013"/>
          <a:stretch/>
        </p:blipFill>
        <p:spPr bwMode="auto">
          <a:xfrm>
            <a:off x="6589798" y="706105"/>
            <a:ext cx="2043847" cy="370264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Image 38">
            <a:extLst>
              <a:ext uri="{FF2B5EF4-FFF2-40B4-BE49-F238E27FC236}">
                <a16:creationId xmlns:a16="http://schemas.microsoft.com/office/drawing/2014/main" id="{3B2B1CDA-753E-816C-851F-63C06DDADA4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62178" y="797308"/>
            <a:ext cx="624152" cy="685202"/>
          </a:xfrm>
          <a:prstGeom prst="rect">
            <a:avLst/>
          </a:prstGeom>
        </p:spPr>
      </p:pic>
      <p:pic>
        <p:nvPicPr>
          <p:cNvPr id="40" name="Image 39" descr="Une image contenant texte&#10;&#10;Description générée automatiquement">
            <a:extLst>
              <a:ext uri="{FF2B5EF4-FFF2-40B4-BE49-F238E27FC236}">
                <a16:creationId xmlns:a16="http://schemas.microsoft.com/office/drawing/2014/main" id="{3F0656C4-EA9A-841B-37B4-C30258A7BD7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21510" y="5244620"/>
            <a:ext cx="785755" cy="970956"/>
          </a:xfrm>
          <a:prstGeom prst="rect">
            <a:avLst/>
          </a:prstGeom>
        </p:spPr>
      </p:pic>
      <p:pic>
        <p:nvPicPr>
          <p:cNvPr id="41" name="Image 40" descr="Une image contenant texte&#10;&#10;Description générée automatiquement">
            <a:extLst>
              <a:ext uri="{FF2B5EF4-FFF2-40B4-BE49-F238E27FC236}">
                <a16:creationId xmlns:a16="http://schemas.microsoft.com/office/drawing/2014/main" id="{ECA25E6D-363B-7DE6-3C24-9D8209DEF09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56515" y="5253636"/>
            <a:ext cx="785755" cy="970956"/>
          </a:xfrm>
          <a:prstGeom prst="rect">
            <a:avLst/>
          </a:prstGeom>
        </p:spPr>
      </p:pic>
      <p:pic>
        <p:nvPicPr>
          <p:cNvPr id="42" name="Image 41" descr="Une image contenant texte&#10;&#10;Description générée automatiquement">
            <a:extLst>
              <a:ext uri="{FF2B5EF4-FFF2-40B4-BE49-F238E27FC236}">
                <a16:creationId xmlns:a16="http://schemas.microsoft.com/office/drawing/2014/main" id="{6D3CA30C-1744-D4EC-0BCA-A5E567C27FD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86083" y="5227408"/>
            <a:ext cx="785755" cy="970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279920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</TotalTime>
  <Words>200</Words>
  <Application>Microsoft Office PowerPoint</Application>
  <PresentationFormat>Personnalisé</PresentationFormat>
  <Paragraphs>20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Comic Sans MS</vt:lpstr>
      <vt:lpstr>Cooper Black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Val</dc:creator>
  <cp:lastModifiedBy>Direction Baker 2</cp:lastModifiedBy>
  <cp:revision>33</cp:revision>
  <cp:lastPrinted>2021-11-19T07:37:39Z</cp:lastPrinted>
  <dcterms:created xsi:type="dcterms:W3CDTF">2014-11-29T14:40:54Z</dcterms:created>
  <dcterms:modified xsi:type="dcterms:W3CDTF">2023-11-30T13:39:56Z</dcterms:modified>
</cp:coreProperties>
</file>