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BD5FA-8238-47C6-8703-A43FE67C4D0E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4557E-9D44-4D58-9243-D24F7310D0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4557E-9D44-4D58-9243-D24F7310D01B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84AD8-BB02-4141-B336-C28526A457F8}" type="datetimeFigureOut">
              <a:rPr lang="fr-FR" smtClean="0"/>
              <a:pPr/>
              <a:t>14/02/2016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FAC53-3AE4-41DA-A689-2742503891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commons.wikimedia.org/wiki/File:Tsagaan_sar.jpg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azititou.files.wordpress.com/2012/11/yenneyer-berbc3a8re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fr/imgres?imgurl=http://previews.123rf.com/images/dmitrydesigner/dmitrydesigner1302/dmitrydesigner130200002/17729402-Pommes-pomme-grenade-et-un-bol-de-miel-sur-fond-blanc-Illustration-de-Roch-Hachana-Nouvel-An-juif-ou-Banque-d'images.jpg&amp;imgrefurl=https://fr.123rf.com/photo_17729402_pommes-pomme-grenade-et-un-bol-de-miel-sur-fond-blanc-illustration-de-roch-hachana-nouvel-an-juif-ou.html&amp;h=861&amp;w=1300&amp;tbnid=GEC3DTUDXN7HkM:&amp;docid=4OkhBSO9JpHFwM&amp;ei=nzuJVtTIO4WMUcTvosgF&amp;tbm=isch&amp;iact=rc&amp;uact=3&amp;dur=1533&amp;page=2&amp;start=24&amp;ndsp=26&amp;ved=0ahUKEwiUlLeQ-I3KAhUFRhQKHcS3CFkQrQMIfTAe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google.fr/imgres?imgurl=http://www.site-vietnam.fr/wp-content/uploads/2015/02/12245274375_2463404b73_h-1050x698.jpg&amp;imgrefurl=http://www.site-vietnam.fr/le-tet-tout-savoir-pour-bien-preparer-le-nouvel-an-vietnamien/&amp;h=698&amp;w=1050&amp;tbnid=aGCtCTI2SvW8qM:&amp;docid=tmCTjOClK5nv0M&amp;ei=2zuJVoKXOsL9UsmdhLgM&amp;tbm=isch&amp;iact=rc&amp;uact=3&amp;dur=1444&amp;page=2&amp;start=25&amp;ndsp=25&amp;ved=0ahUKEwjC8IOt-I3KAhXCvhQKHckOAccQrQMIngEwKQ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/>
              <a:t>LE NOUVEL AN DANS LE MONDE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3886200"/>
            <a:ext cx="7272808" cy="1752600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par </a:t>
            </a:r>
            <a:r>
              <a:rPr lang="fr-FR" dirty="0" err="1" smtClean="0">
                <a:solidFill>
                  <a:schemeClr val="tx1"/>
                </a:solidFill>
              </a:rPr>
              <a:t>Gowarththini</a:t>
            </a:r>
            <a:r>
              <a:rPr lang="fr-FR" dirty="0" smtClean="0">
                <a:solidFill>
                  <a:schemeClr val="tx1"/>
                </a:solidFill>
              </a:rPr>
              <a:t>, Laura, </a:t>
            </a:r>
            <a:r>
              <a:rPr lang="fr-FR" dirty="0" err="1" smtClean="0">
                <a:solidFill>
                  <a:schemeClr val="tx1"/>
                </a:solidFill>
              </a:rPr>
              <a:t>Mouna</a:t>
            </a:r>
            <a:r>
              <a:rPr lang="fr-FR" dirty="0" smtClean="0">
                <a:solidFill>
                  <a:schemeClr val="tx1"/>
                </a:solidFill>
              </a:rPr>
              <a:t>, </a:t>
            </a:r>
            <a:r>
              <a:rPr lang="fr-FR" dirty="0" err="1" smtClean="0">
                <a:solidFill>
                  <a:schemeClr val="tx1"/>
                </a:solidFill>
              </a:rPr>
              <a:t>Nivatha</a:t>
            </a:r>
            <a:r>
              <a:rPr lang="fr-FR" dirty="0" smtClean="0">
                <a:solidFill>
                  <a:schemeClr val="tx1"/>
                </a:solidFill>
              </a:rPr>
              <a:t>, Oussama, </a:t>
            </a:r>
            <a:r>
              <a:rPr lang="fr-FR" dirty="0" err="1" smtClean="0">
                <a:solidFill>
                  <a:schemeClr val="tx1"/>
                </a:solidFill>
              </a:rPr>
              <a:t>Peshon</a:t>
            </a:r>
            <a:r>
              <a:rPr lang="fr-FR" dirty="0" smtClean="0">
                <a:solidFill>
                  <a:schemeClr val="tx1"/>
                </a:solidFill>
              </a:rPr>
              <a:t>, Rafi et </a:t>
            </a:r>
            <a:r>
              <a:rPr lang="fr-FR" dirty="0" err="1" smtClean="0">
                <a:solidFill>
                  <a:schemeClr val="tx1"/>
                </a:solidFill>
              </a:rPr>
              <a:t>Wissal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6700" dirty="0" smtClean="0"/>
              <a:t>FRANCE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/>
              <a:t> </a:t>
            </a:r>
          </a:p>
          <a:p>
            <a:endParaRPr lang="fr-FR" sz="2400" dirty="0" smtClean="0"/>
          </a:p>
          <a:p>
            <a:endParaRPr lang="fr-FR" sz="2400" dirty="0"/>
          </a:p>
          <a:p>
            <a:endParaRPr lang="fr-FR" sz="2400" dirty="0" smtClean="0"/>
          </a:p>
          <a:p>
            <a:endParaRPr lang="fr-FR" sz="2400" dirty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800" dirty="0" smtClean="0"/>
          </a:p>
          <a:p>
            <a:endParaRPr lang="fr-FR" sz="2800" dirty="0"/>
          </a:p>
          <a:p>
            <a:endParaRPr lang="fr-FR" sz="2800" dirty="0" smtClean="0"/>
          </a:p>
          <a:p>
            <a:endParaRPr lang="fr-FR" sz="2800" dirty="0" smtClean="0"/>
          </a:p>
          <a:p>
            <a:r>
              <a:rPr lang="fr-FR" sz="2800" dirty="0" smtClean="0"/>
              <a:t>En </a:t>
            </a:r>
            <a:r>
              <a:rPr lang="fr-FR" sz="2800" dirty="0"/>
              <a:t>France, on fait la fête entre amis toute la nuit le 31 décembre. C’est la Saint Sylvestre. </a:t>
            </a:r>
            <a:endParaRPr lang="fr-FR" sz="2800" dirty="0" smtClean="0"/>
          </a:p>
          <a:p>
            <a:r>
              <a:rPr lang="fr-FR" sz="2800" dirty="0" smtClean="0"/>
              <a:t>A </a:t>
            </a:r>
            <a:r>
              <a:rPr lang="fr-FR" sz="2800" dirty="0"/>
              <a:t>minuit, on se souhaite une bonne année et on s’embrasse sous le gui. </a:t>
            </a:r>
            <a:endParaRPr lang="fr-FR" sz="2800" dirty="0" smtClean="0"/>
          </a:p>
          <a:p>
            <a:r>
              <a:rPr lang="fr-FR" sz="2800" dirty="0" smtClean="0"/>
              <a:t>Le </a:t>
            </a:r>
            <a:r>
              <a:rPr lang="fr-FR" sz="2800" dirty="0"/>
              <a:t>lendemain, on prend des bonnes résolutions : une liste de choses à faire pour s’améliorer.</a:t>
            </a:r>
          </a:p>
          <a:p>
            <a:endParaRPr lang="fr-FR" dirty="0"/>
          </a:p>
        </p:txBody>
      </p:sp>
      <p:pic>
        <p:nvPicPr>
          <p:cNvPr id="4" name="il_fi" descr="Afficher l'image d'origin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484784"/>
            <a:ext cx="5003608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6700" dirty="0" smtClean="0"/>
              <a:t>ANGLETERRE 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644008" y="1340768"/>
            <a:ext cx="4038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fr-FR" dirty="0" smtClean="0"/>
          </a:p>
          <a:p>
            <a:r>
              <a:rPr lang="fr-FR" dirty="0"/>
              <a:t>Le nouvel an en Angleterre, c’est le 1</a:t>
            </a:r>
            <a:r>
              <a:rPr lang="fr-FR" baseline="30000" dirty="0"/>
              <a:t>er</a:t>
            </a:r>
            <a:r>
              <a:rPr lang="fr-FR" dirty="0"/>
              <a:t> janvier. </a:t>
            </a:r>
            <a:endParaRPr lang="fr-FR" dirty="0" smtClean="0"/>
          </a:p>
          <a:p>
            <a:r>
              <a:rPr lang="fr-FR" dirty="0" smtClean="0"/>
              <a:t>Le </a:t>
            </a:r>
            <a:r>
              <a:rPr lang="fr-FR" dirty="0"/>
              <a:t>soir du 31 décembre, on ouvre les portes et les fenêtres pour laisser sortir la vieille année</a:t>
            </a:r>
            <a:r>
              <a:rPr lang="fr-FR" dirty="0" smtClean="0"/>
              <a:t>.</a:t>
            </a:r>
          </a:p>
          <a:p>
            <a:r>
              <a:rPr lang="fr-FR" dirty="0" smtClean="0"/>
              <a:t>Les </a:t>
            </a:r>
            <a:r>
              <a:rPr lang="fr-FR" dirty="0"/>
              <a:t>visiteurs apportent du sel, du charbon et une pièce (de l’argent).</a:t>
            </a:r>
          </a:p>
          <a:p>
            <a:endParaRPr lang="fr-FR" dirty="0"/>
          </a:p>
        </p:txBody>
      </p:sp>
      <p:pic>
        <p:nvPicPr>
          <p:cNvPr id="7" name="il_fi" descr="Afficher l'image d'origine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204864"/>
            <a:ext cx="4254624" cy="2850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800" dirty="0" smtClean="0"/>
              <a:t/>
            </a:r>
            <a:br>
              <a:rPr lang="fr-FR" sz="800" dirty="0" smtClean="0"/>
            </a:br>
            <a:r>
              <a:rPr lang="fr-FR" sz="1000" dirty="0" smtClean="0"/>
              <a:t/>
            </a:r>
            <a:br>
              <a:rPr lang="fr-FR" sz="1000" dirty="0" smtClean="0"/>
            </a:br>
            <a:r>
              <a:rPr lang="fr-FR" sz="1000" dirty="0"/>
              <a:t/>
            </a:r>
            <a:br>
              <a:rPr lang="fr-FR" sz="1000" dirty="0"/>
            </a:br>
            <a:r>
              <a:rPr lang="fr-FR" sz="6700" dirty="0" smtClean="0"/>
              <a:t>MONGOLIE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196752"/>
            <a:ext cx="4392488" cy="4525963"/>
          </a:xfrm>
        </p:spPr>
        <p:txBody>
          <a:bodyPr>
            <a:normAutofit/>
          </a:bodyPr>
          <a:lstStyle/>
          <a:p>
            <a:r>
              <a:rPr lang="fr-FR" sz="2400" dirty="0"/>
              <a:t>En Mongolie, le blanc est la couleur de la fête qui célèbre l’arrivée de la nouvelle année. Elle est appelée « mois blanc » ou </a:t>
            </a:r>
            <a:r>
              <a:rPr lang="fr-FR" sz="2400" b="1" dirty="0" err="1"/>
              <a:t>Tsagaan</a:t>
            </a:r>
            <a:r>
              <a:rPr lang="fr-FR" sz="2400" b="1" dirty="0"/>
              <a:t> Tsar</a:t>
            </a:r>
            <a:r>
              <a:rPr lang="fr-FR" sz="2400" dirty="0" smtClean="0"/>
              <a:t>.</a:t>
            </a:r>
            <a:endParaRPr lang="fr-FR" sz="2400" dirty="0"/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6016" y="1196752"/>
            <a:ext cx="4248472" cy="4569371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Les vêtements, les cadeaux, les aliments sont de cette couleur pour appeler la chance. La fête est le 8 février.</a:t>
            </a:r>
            <a:endParaRPr lang="fr-FR" sz="2400" dirty="0"/>
          </a:p>
        </p:txBody>
      </p:sp>
      <p:pic>
        <p:nvPicPr>
          <p:cNvPr id="5" name="Image 4" descr="https://upload.wikimedia.org/wikipedia/commons/thumb/8/86/Tsagaan_sar.jpg/220px-Tsagaan_sar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3284984"/>
            <a:ext cx="4248472" cy="312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6700" dirty="0" smtClean="0"/>
              <a:t>AFRIQUE DU NORD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>
              <a:buNone/>
            </a:pPr>
            <a:endParaRPr lang="fr-FR" sz="1200" dirty="0"/>
          </a:p>
          <a:p>
            <a:r>
              <a:rPr lang="fr-FR" sz="2400" dirty="0"/>
              <a:t>En Afrique du Nord, le nouvel an berbère s’appelle </a:t>
            </a:r>
            <a:r>
              <a:rPr lang="fr-FR" sz="2400" b="1" dirty="0" err="1"/>
              <a:t>Yennayer</a:t>
            </a:r>
            <a:r>
              <a:rPr lang="fr-FR" sz="2400" dirty="0"/>
              <a:t>. C’est le 12 janvier. </a:t>
            </a:r>
            <a:endParaRPr lang="fr-FR" sz="2400" dirty="0" smtClean="0"/>
          </a:p>
          <a:p>
            <a:r>
              <a:rPr lang="fr-FR" sz="2400" dirty="0" smtClean="0"/>
              <a:t>On </a:t>
            </a:r>
            <a:r>
              <a:rPr lang="fr-FR" sz="2400" dirty="0"/>
              <a:t>mange un couscous avec du coq. </a:t>
            </a:r>
            <a:endParaRPr lang="fr-FR" sz="2400" dirty="0" smtClean="0"/>
          </a:p>
          <a:p>
            <a:r>
              <a:rPr lang="fr-FR" sz="2400" dirty="0" smtClean="0"/>
              <a:t>Le </a:t>
            </a:r>
            <a:r>
              <a:rPr lang="fr-FR" sz="2400" dirty="0"/>
              <a:t>père de famille coupe pour la première fois les cheveux des garçons. Ainsi, les bébés deviennent plus forts.</a:t>
            </a:r>
          </a:p>
          <a:p>
            <a:endParaRPr lang="fr-FR" dirty="0"/>
          </a:p>
        </p:txBody>
      </p:sp>
      <p:pic>
        <p:nvPicPr>
          <p:cNvPr id="7" name="Image 6" descr="https://azititou.files.wordpress.com/2012/11/yenneyer-berbc3a8re.jpg?w=535">
            <a:hlinkClick r:id="rId2"/>
          </p:cNvPr>
          <p:cNvPicPr/>
          <p:nvPr/>
        </p:nvPicPr>
        <p:blipFill>
          <a:blip r:embed="rId3" cstate="print"/>
          <a:srcRect t="10037" b="7230"/>
          <a:stretch>
            <a:fillRect/>
          </a:stretch>
        </p:blipFill>
        <p:spPr bwMode="auto">
          <a:xfrm>
            <a:off x="2411760" y="3717032"/>
            <a:ext cx="4265695" cy="2626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6700" dirty="0" smtClean="0"/>
              <a:t/>
            </a:r>
            <a:br>
              <a:rPr lang="fr-FR" sz="6700" dirty="0" smtClean="0"/>
            </a:br>
            <a:r>
              <a:rPr lang="fr-FR" sz="6700" dirty="0" smtClean="0"/>
              <a:t>CHINE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Le nouvel an chinois, c’est le 8 février 2016. </a:t>
            </a:r>
            <a:endParaRPr lang="fr-FR" dirty="0" smtClean="0"/>
          </a:p>
          <a:p>
            <a:r>
              <a:rPr lang="fr-FR" dirty="0" smtClean="0"/>
              <a:t>On </a:t>
            </a:r>
            <a:r>
              <a:rPr lang="fr-FR" dirty="0"/>
              <a:t>fait la fête et le ménage. On nettoie sa maison. Dans les rues, les pétards explosent</a:t>
            </a:r>
            <a:r>
              <a:rPr lang="fr-FR" dirty="0" smtClean="0"/>
              <a:t>.</a:t>
            </a:r>
          </a:p>
          <a:p>
            <a:r>
              <a:rPr lang="fr-FR" dirty="0" smtClean="0"/>
              <a:t>C’est </a:t>
            </a:r>
            <a:r>
              <a:rPr lang="fr-FR" dirty="0"/>
              <a:t>la plus grande fête de l’Asie. On offre aux enfants de l’argent.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7" name="il_fi" descr="Afficher l'image d'origine"/>
          <p:cNvPicPr>
            <a:picLocks noGrp="1"/>
          </p:cNvPicPr>
          <p:nvPr>
            <p:ph sz="half" idx="2"/>
          </p:nvPr>
        </p:nvPicPr>
        <p:blipFill>
          <a:blip r:embed="rId2" cstate="print"/>
          <a:srcRect b="9444"/>
          <a:stretch>
            <a:fillRect/>
          </a:stretch>
        </p:blipFill>
        <p:spPr bwMode="auto">
          <a:xfrm>
            <a:off x="4644008" y="2060848"/>
            <a:ext cx="4104455" cy="3024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6000" dirty="0" smtClean="0"/>
              <a:t/>
            </a:r>
            <a:br>
              <a:rPr lang="fr-FR" sz="6000" dirty="0" smtClean="0"/>
            </a:br>
            <a:r>
              <a:rPr lang="fr-FR" sz="6000" dirty="0" smtClean="0"/>
              <a:t>NOUVEL AN BOUDDHIQUE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Au Laos, en Thaïlande, au Cambodge et en Birmanie, on fête le nouvel an bouddhique. </a:t>
            </a:r>
            <a:endParaRPr lang="fr-FR" dirty="0" smtClean="0"/>
          </a:p>
          <a:p>
            <a:r>
              <a:rPr lang="fr-FR" dirty="0" smtClean="0"/>
              <a:t>Ce </a:t>
            </a:r>
            <a:r>
              <a:rPr lang="fr-FR" dirty="0"/>
              <a:t>sera du 13 au 16 avril</a:t>
            </a:r>
            <a:r>
              <a:rPr lang="fr-FR" dirty="0" smtClean="0"/>
              <a:t>.</a:t>
            </a:r>
          </a:p>
          <a:p>
            <a:r>
              <a:rPr lang="fr-FR" dirty="0" smtClean="0"/>
              <a:t>On </a:t>
            </a:r>
            <a:r>
              <a:rPr lang="fr-FR" dirty="0"/>
              <a:t>fait des batailles d’eau dans les rues. </a:t>
            </a:r>
            <a:endParaRPr lang="fr-FR" dirty="0" smtClean="0"/>
          </a:p>
          <a:p>
            <a:r>
              <a:rPr lang="fr-FR" dirty="0" smtClean="0"/>
              <a:t>On </a:t>
            </a:r>
            <a:r>
              <a:rPr lang="fr-FR" dirty="0"/>
              <a:t>verse aussi de l’eau sur les mains des vieilles personnes. C’est pour montrer son respect.</a:t>
            </a:r>
          </a:p>
          <a:p>
            <a:endParaRPr lang="fr-FR" dirty="0"/>
          </a:p>
        </p:txBody>
      </p:sp>
      <p:pic>
        <p:nvPicPr>
          <p:cNvPr id="5" name="Espace réservé du contenu 4" descr="http://www.curieusevoyageuse.com/wp-content/uploads/2011/06/songkran-300x197.pn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76872"/>
            <a:ext cx="3960440" cy="3100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6700" dirty="0" smtClean="0"/>
              <a:t/>
            </a:r>
            <a:br>
              <a:rPr lang="fr-FR" sz="6700" dirty="0" smtClean="0"/>
            </a:br>
            <a:r>
              <a:rPr lang="fr-FR" sz="6700" dirty="0" smtClean="0"/>
              <a:t>IRAN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28800"/>
            <a:ext cx="3888432" cy="4525963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En Iran, on installe sur une table sept objets ou aliments dont le nom commence par la lettre « s ». </a:t>
            </a:r>
            <a:endParaRPr lang="fr-FR" dirty="0" smtClean="0"/>
          </a:p>
          <a:p>
            <a:r>
              <a:rPr lang="fr-FR" dirty="0" smtClean="0"/>
              <a:t>La </a:t>
            </a:r>
            <a:r>
              <a:rPr lang="fr-FR" dirty="0"/>
              <a:t>personne la plus âgée de la famille offre sept choses qui symbolisent une bonne année : trois cuillères de miel, trois feuilles vertes et une pièce d’argent.</a:t>
            </a:r>
          </a:p>
          <a:p>
            <a:endParaRPr lang="fr-FR" dirty="0"/>
          </a:p>
        </p:txBody>
      </p:sp>
      <p:pic>
        <p:nvPicPr>
          <p:cNvPr id="5" name="Espace réservé du contenu 4" descr="media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348880"/>
            <a:ext cx="4536504" cy="2655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6700" dirty="0" smtClean="0"/>
              <a:t>ITALIE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En Italie, attention aux oreilles le 1</a:t>
            </a:r>
            <a:r>
              <a:rPr lang="fr-FR" baseline="30000" dirty="0"/>
              <a:t>er</a:t>
            </a:r>
            <a:r>
              <a:rPr lang="fr-FR" dirty="0"/>
              <a:t> </a:t>
            </a:r>
            <a:r>
              <a:rPr lang="fr-FR" dirty="0" smtClean="0"/>
              <a:t>janvier</a:t>
            </a:r>
            <a:r>
              <a:rPr lang="fr-FR" dirty="0"/>
              <a:t> </a:t>
            </a:r>
            <a:r>
              <a:rPr lang="fr-FR" dirty="0" smtClean="0"/>
              <a:t>!</a:t>
            </a:r>
          </a:p>
          <a:p>
            <a:r>
              <a:rPr lang="fr-FR" dirty="0" smtClean="0"/>
              <a:t>On </a:t>
            </a:r>
            <a:r>
              <a:rPr lang="fr-FR" dirty="0"/>
              <a:t>fait beaucoup de bruit et on jette des objets cassés et vieux par les fenêtres. </a:t>
            </a:r>
            <a:endParaRPr lang="fr-FR" dirty="0" smtClean="0"/>
          </a:p>
          <a:p>
            <a:r>
              <a:rPr lang="fr-FR" dirty="0" smtClean="0"/>
              <a:t>On </a:t>
            </a:r>
            <a:r>
              <a:rPr lang="fr-FR" dirty="0"/>
              <a:t>mange des plats avec des graines comme les lentilles pour avoir de la chance.</a:t>
            </a:r>
          </a:p>
          <a:p>
            <a:endParaRPr lang="fr-FR" dirty="0"/>
          </a:p>
        </p:txBody>
      </p:sp>
      <p:pic>
        <p:nvPicPr>
          <p:cNvPr id="5" name="Espace réservé du contenu 4" descr="Plat traditionnel Cotechino du nouvel an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060848"/>
            <a:ext cx="4114800" cy="3107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sz="6700" dirty="0" smtClean="0"/>
              <a:t>ISRAËL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En </a:t>
            </a:r>
            <a:r>
              <a:rPr lang="fr-FR" dirty="0"/>
              <a:t>Israël, le nouvel an, c’est le 3 octobre 2016. </a:t>
            </a:r>
            <a:endParaRPr lang="fr-FR" dirty="0" smtClean="0"/>
          </a:p>
          <a:p>
            <a:r>
              <a:rPr lang="fr-FR" dirty="0" smtClean="0"/>
              <a:t>On </a:t>
            </a:r>
            <a:r>
              <a:rPr lang="fr-FR" dirty="0"/>
              <a:t>mange du miel. Ainsi, la nouvelle année sera douce. </a:t>
            </a:r>
            <a:endParaRPr lang="fr-FR" dirty="0" smtClean="0"/>
          </a:p>
          <a:p>
            <a:r>
              <a:rPr lang="fr-FR" dirty="0" smtClean="0"/>
              <a:t>On </a:t>
            </a:r>
            <a:r>
              <a:rPr lang="fr-FR" dirty="0"/>
              <a:t>va aussi près d’une rivière et on secoue ses poches pour oublier la vieille année.</a:t>
            </a:r>
          </a:p>
          <a:p>
            <a:endParaRPr lang="fr-FR" dirty="0"/>
          </a:p>
        </p:txBody>
      </p:sp>
      <p:pic>
        <p:nvPicPr>
          <p:cNvPr id="5" name="Espace réservé du contenu 4" descr="Résultat de recherche d'images pour &quot;nouvel an juif&quot;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348880"/>
            <a:ext cx="3960440" cy="260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6700" dirty="0" smtClean="0"/>
              <a:t>AMERIQUE DU SUD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546848" cy="4525963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/>
              <a:t>En Amérique du Sud, on fabrique un personnage de papier mâché et de chiffon. C’est un symbole de l’année passée. On le remplit de feux d’artifice et on le brûle à minuit pile.</a:t>
            </a:r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5" name="il_fi" descr="Afficher l'image d'origine"/>
          <p:cNvPicPr/>
          <p:nvPr/>
        </p:nvPicPr>
        <p:blipFill>
          <a:blip r:embed="rId2" cstate="print"/>
          <a:srcRect l="39140" t="10370" r="27116"/>
          <a:stretch>
            <a:fillRect/>
          </a:stretch>
        </p:blipFill>
        <p:spPr bwMode="auto">
          <a:xfrm>
            <a:off x="5364088" y="1412776"/>
            <a:ext cx="2664296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6700" dirty="0" smtClean="0"/>
              <a:t>VIETNAM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556792"/>
            <a:ext cx="4038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fr-FR" dirty="0"/>
          </a:p>
          <a:p>
            <a:r>
              <a:rPr lang="fr-FR" dirty="0"/>
              <a:t>Au Vietnam, le nouvel an s’appelle « la fête du premier matin ». C’est le 8 février 2016. </a:t>
            </a:r>
            <a:endParaRPr lang="fr-FR" dirty="0" smtClean="0"/>
          </a:p>
          <a:p>
            <a:r>
              <a:rPr lang="fr-FR" dirty="0" smtClean="0"/>
              <a:t>On </a:t>
            </a:r>
            <a:r>
              <a:rPr lang="fr-FR" dirty="0"/>
              <a:t>donne de l’argent aux enfants et on fait éclater des pétards. </a:t>
            </a:r>
            <a:endParaRPr lang="fr-FR" dirty="0" smtClean="0"/>
          </a:p>
          <a:p>
            <a:r>
              <a:rPr lang="fr-FR" dirty="0" smtClean="0"/>
              <a:t>Et </a:t>
            </a:r>
            <a:r>
              <a:rPr lang="fr-FR" dirty="0"/>
              <a:t>attention ! Le jour du nouvel an, il ne faut pas dire de gros mots. Sinon, la chance s’envole.</a:t>
            </a:r>
          </a:p>
          <a:p>
            <a:endParaRPr lang="fr-FR" dirty="0"/>
          </a:p>
        </p:txBody>
      </p:sp>
      <p:pic>
        <p:nvPicPr>
          <p:cNvPr id="5" name="Espace réservé du contenu 4" descr="Résultat de recherche d'images pour &quot;nouvel an vietnam&quot;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2132856"/>
            <a:ext cx="4464496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6700" dirty="0" smtClean="0"/>
              <a:t>ESPAGNE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En Espagne, on avale un grain de raisin à chacun des douze coups de minuit sonnés par les cloches le 31 décembre. </a:t>
            </a:r>
            <a:endParaRPr lang="fr-FR" sz="2400" dirty="0" smtClean="0"/>
          </a:p>
          <a:p>
            <a:r>
              <a:rPr lang="fr-FR" sz="2400" dirty="0" smtClean="0"/>
              <a:t>En </a:t>
            </a:r>
            <a:r>
              <a:rPr lang="fr-FR" sz="2400" dirty="0"/>
              <a:t>Espagne, on danse beaucoup. </a:t>
            </a:r>
            <a:endParaRPr lang="fr-FR" sz="2400" dirty="0" smtClean="0"/>
          </a:p>
          <a:p>
            <a:r>
              <a:rPr lang="fr-FR" sz="2400" dirty="0" smtClean="0"/>
              <a:t>Le </a:t>
            </a:r>
            <a:r>
              <a:rPr lang="fr-FR" sz="2400" dirty="0"/>
              <a:t>lendemain, on déguste autour du petit déjeuner d’hiver du chocolat chaud et des beignets frits (</a:t>
            </a:r>
            <a:r>
              <a:rPr lang="fr-FR" sz="2400" dirty="0" err="1"/>
              <a:t>chocolate</a:t>
            </a:r>
            <a:r>
              <a:rPr lang="fr-FR" sz="2400" dirty="0"/>
              <a:t> con churros).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7" name="il_fi" descr="Afficher l'image d'origin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933056"/>
            <a:ext cx="5904656" cy="2359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468</Words>
  <Application>Microsoft Office PowerPoint</Application>
  <PresentationFormat>Affichage à l'écran (4:3)</PresentationFormat>
  <Paragraphs>63</Paragraphs>
  <Slides>13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LE NOUVEL AN DANS LE MONDE</vt:lpstr>
      <vt:lpstr> CHINE </vt:lpstr>
      <vt:lpstr> NOUVEL AN BOUDDHIQUE </vt:lpstr>
      <vt:lpstr> IRAN  </vt:lpstr>
      <vt:lpstr> ITALIE </vt:lpstr>
      <vt:lpstr>  ISRAËL  </vt:lpstr>
      <vt:lpstr> AMERIQUE DU SUD </vt:lpstr>
      <vt:lpstr> VIETNAM </vt:lpstr>
      <vt:lpstr> ESPAGNE </vt:lpstr>
      <vt:lpstr> FRANCE </vt:lpstr>
      <vt:lpstr> ANGLETERRE  </vt:lpstr>
      <vt:lpstr>   MONGOLIE </vt:lpstr>
      <vt:lpstr> AFRIQUE DU NORD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NOUVEL AN DANS LE MONDE</dc:title>
  <dc:creator>jfd</dc:creator>
  <cp:lastModifiedBy>Bruno</cp:lastModifiedBy>
  <cp:revision>12</cp:revision>
  <dcterms:created xsi:type="dcterms:W3CDTF">2016-01-30T13:38:49Z</dcterms:created>
  <dcterms:modified xsi:type="dcterms:W3CDTF">2016-02-14T19:51:04Z</dcterms:modified>
</cp:coreProperties>
</file>