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64350" cy="99964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28EA7B3-9DE5-4BE8-8E94-340B12124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7235210F-F226-4AE0-B586-D0AFE48C8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A94CF4E-5D3A-4C84-BEAC-A6623F112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15B34C7-0E06-4B69-999E-3E76BB47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24F409-7F3D-4210-BF8C-0E94B01E4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D014CD8-5CD8-41A4-B78A-5DDC4702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B16FF02-610E-4969-B75D-23300DC76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53480C-3C9F-4DC4-80F1-A5CBD4D1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CE9814A-92C1-47E8-9DBB-2C65B3B7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2A725C5-4693-457A-977E-4A90051D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F7AD982E-26A9-4178-90E3-474C9CD35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D1A9414-2FAA-495C-B227-B1B020BB9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5C73794-5FD6-48DB-A7A1-4D64A4865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7AE2D9E-EDB0-4CB0-B7D2-AEB292D3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94A5570-4DED-4936-8D73-D19A0D7E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63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63810A3-F2A0-4F32-9CB5-77769B8D8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1E3B947-17DC-4F0E-ABB5-BC63BD012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BD0D3A3-0727-4024-B1B3-E6E61DD5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EA6E33C-CB5E-4CC1-9718-2458E82A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B7E6B9D-CB6C-48B0-9ED9-D5FDCF676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95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84FAE5-2E12-4B12-B725-9F3C93BE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1695829-9AE5-4FB0-8954-7BC65F767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8FC65B1-006B-4DAA-939C-1A6EA028C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670D59C-FC3C-46F4-8037-33E99A66A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B882E5E-0E29-4D89-B352-89A69071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9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757D50C-0142-468B-8E29-473AC821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4FA0A51-DAAA-49EE-9198-7D1A12823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9828983-0473-4160-9027-843758F85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617660D-3BD4-434C-A813-26FF8450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26E2E69-3D81-4E46-B77D-172E548E1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A0AB32F2-38A1-40C5-8A2F-8109FEBB0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75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2DA3CD7-7DD0-4B33-A04D-9E23CB66F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D02D3AA-4C0A-452D-8151-D2C41E655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6652578-D1F1-4AAD-BFCB-39B263301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F855BE9-99D1-44E9-818F-30E163309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658830D5-6538-40A3-922E-7D8878D30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1240367C-C740-4A6F-8255-E07434BCB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BEF53BC9-1B6E-4736-9BB6-D311A97E9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57CADDA9-4A3C-49BD-AFF5-2D3714C9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1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9C56BC6-B44B-402B-95BF-7F5B464F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F20D5375-06EA-49D4-8273-3BAAD7ABB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2AC8442-BA06-45AE-8C92-08DBA5588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F65E6B68-5455-4E90-AAA4-7338BE18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65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198534C-2BA2-4CBD-A0E3-F5146A2B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28B5EA80-BA98-4892-8A2E-A8E49F288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DD5C2B49-4860-4B91-9A75-779680FB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00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8CB2F01-32F2-4912-B16F-FB42ECFE5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A3360E6-A57E-4005-AC97-B70831B0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974B34C-5575-42C9-991B-ECAE5C731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16DF550-DA0F-4B5A-93C0-BFCA884C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FB987B5-4B43-4EE1-83B5-018D8B30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61BE74D-5473-4976-B5E3-C4EDA4378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69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1FD1052-94C4-4C6E-B2D3-6AC66587F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2B94AAAD-CA51-4682-8168-EDA34D29EE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3F0FDB3-4345-4EF2-99AE-CE49DB61B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726643F-C082-40CE-8FD9-44104004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ECF4B32-9E9B-4127-BFC2-E206F9F4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141E8F4-C509-4C0A-8BE5-671D0FA5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22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5CDCEAC4-3491-44BD-82B1-15FEE5DB9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1BB0670-D721-484E-BE75-6CA0B59FB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55C1B9A-FD20-4A33-A2CD-A37F56F557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ADC57-1CD6-41F5-B523-1B7DE63698A6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F23625A-88B3-4C49-9618-CB93DBA3D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D03C3F0-F3E8-4D0F-8620-D62A783A5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92AD5-E25A-4074-A7C7-664F5F875D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56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Singapore_Road_Signs_-_Warning_Sign_-_Other_Dangers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CE81CBB1-BF7B-4119-BA8C-C6CDEA9E6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2" y="194469"/>
            <a:ext cx="5196396" cy="366280"/>
          </a:xfrm>
        </p:spPr>
        <p:txBody>
          <a:bodyPr>
            <a:normAutofit fontScale="92500" lnSpcReduction="10000"/>
          </a:bodyPr>
          <a:lstStyle/>
          <a:p>
            <a:r>
              <a:rPr lang="fr-FR" b="1" u="sng" dirty="0">
                <a:latin typeface="Baskerville Old Face" panose="02020602080505020303" pitchFamily="18" charset="0"/>
              </a:rPr>
              <a:t>Protocole sanitaire au </a:t>
            </a:r>
            <a:r>
              <a:rPr lang="fr-FR" b="1" u="sng" dirty="0" smtClean="0">
                <a:latin typeface="Baskerville Old Face" panose="02020602080505020303" pitchFamily="18" charset="0"/>
              </a:rPr>
              <a:t>3 janvier 2022</a:t>
            </a:r>
            <a:endParaRPr lang="fr-FR" b="1" u="sng" dirty="0">
              <a:latin typeface="Baskerville Old Face" panose="02020602080505020303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E5E17F7-B930-4625-A01B-B22EB31CBB15}"/>
              </a:ext>
            </a:extLst>
          </p:cNvPr>
          <p:cNvSpPr txBox="1"/>
          <p:nvPr/>
        </p:nvSpPr>
        <p:spPr>
          <a:xfrm>
            <a:off x="319596" y="499902"/>
            <a:ext cx="3462291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APPARITION D’UN CAS POSITIF CHEZ UN ÉLÈVE DANS UNE CLASSE </a:t>
            </a: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xmlns="" id="{3637B418-37D8-4723-9549-45C093A5C04F}"/>
              </a:ext>
            </a:extLst>
          </p:cNvPr>
          <p:cNvSpPr/>
          <p:nvPr/>
        </p:nvSpPr>
        <p:spPr>
          <a:xfrm>
            <a:off x="1760738" y="961567"/>
            <a:ext cx="381740" cy="4988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AB9A70B5-26AE-4FE4-B129-5A4F9EA5A61E}"/>
              </a:ext>
            </a:extLst>
          </p:cNvPr>
          <p:cNvSpPr txBox="1"/>
          <p:nvPr/>
        </p:nvSpPr>
        <p:spPr>
          <a:xfrm>
            <a:off x="319596" y="1484517"/>
            <a:ext cx="3648722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b="1" dirty="0"/>
              <a:t>L’élève positif </a:t>
            </a:r>
            <a:r>
              <a:rPr lang="fr-FR" sz="1200" dirty="0"/>
              <a:t>: </a:t>
            </a:r>
          </a:p>
          <a:p>
            <a:r>
              <a:rPr lang="fr-FR" sz="1200" dirty="0"/>
              <a:t>- Doit être </a:t>
            </a:r>
            <a:r>
              <a:rPr lang="fr-FR" sz="1200" b="1" dirty="0"/>
              <a:t>isolé 7 jours </a:t>
            </a:r>
            <a:r>
              <a:rPr lang="fr-FR" sz="1200" dirty="0"/>
              <a:t>à partir des </a:t>
            </a:r>
            <a:r>
              <a:rPr lang="fr-FR" sz="1200" dirty="0" smtClean="0"/>
              <a:t>premiers </a:t>
            </a:r>
            <a:r>
              <a:rPr lang="fr-FR" sz="1200" dirty="0"/>
              <a:t>symptômes ou à partir du test si pas de symptômes. </a:t>
            </a:r>
          </a:p>
          <a:p>
            <a:r>
              <a:rPr lang="fr-FR" sz="1200" dirty="0"/>
              <a:t>- Si l’élève réalise </a:t>
            </a:r>
            <a:r>
              <a:rPr lang="fr-FR" sz="1200" b="1" dirty="0"/>
              <a:t>un test à J+5</a:t>
            </a:r>
            <a:r>
              <a:rPr lang="fr-FR" sz="1200" dirty="0"/>
              <a:t>, qu’il est négatif et qu’il n’a plus de </a:t>
            </a:r>
            <a:r>
              <a:rPr lang="fr-FR" sz="1200" dirty="0" smtClean="0"/>
              <a:t>symptômes depuis 48h, </a:t>
            </a:r>
            <a:r>
              <a:rPr lang="fr-FR" sz="1200" dirty="0"/>
              <a:t>il peut </a:t>
            </a:r>
            <a:r>
              <a:rPr lang="fr-FR" sz="1200" dirty="0" smtClean="0"/>
              <a:t>revenir à l’école.</a:t>
            </a:r>
            <a:endParaRPr lang="fr-FR" sz="1200" dirty="0"/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xmlns="" id="{5F52CFE2-E5FA-4516-918A-D1314134AF64}"/>
              </a:ext>
            </a:extLst>
          </p:cNvPr>
          <p:cNvSpPr/>
          <p:nvPr/>
        </p:nvSpPr>
        <p:spPr>
          <a:xfrm>
            <a:off x="1950128" y="2500180"/>
            <a:ext cx="381740" cy="4988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E4CECBCF-8C03-45E2-9F2B-1B53C5AB7833}"/>
              </a:ext>
            </a:extLst>
          </p:cNvPr>
          <p:cNvSpPr txBox="1"/>
          <p:nvPr/>
        </p:nvSpPr>
        <p:spPr>
          <a:xfrm>
            <a:off x="298882" y="2999068"/>
            <a:ext cx="3648722" cy="24929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b="1" dirty="0"/>
              <a:t>Les autres élèves de la classe </a:t>
            </a:r>
            <a:r>
              <a:rPr lang="fr-FR" sz="1200" dirty="0"/>
              <a:t>: 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Ils sont cas contacts et sont donc </a:t>
            </a:r>
            <a:r>
              <a:rPr lang="fr-FR" sz="1200" dirty="0" smtClean="0"/>
              <a:t>renvoyés </a:t>
            </a:r>
            <a:r>
              <a:rPr lang="fr-FR" sz="1200" dirty="0"/>
              <a:t>chez eux dès connaissance du cas positif. 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Ils doivent réalisés un </a:t>
            </a:r>
            <a:r>
              <a:rPr lang="fr-FR" sz="1200" b="1" dirty="0"/>
              <a:t>test immédiatement  </a:t>
            </a:r>
            <a:r>
              <a:rPr lang="fr-FR" sz="1200" dirty="0"/>
              <a:t>=&gt; si négatif, ils reviennent en classe. Si positif, cf. case élève positif.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Ils doivent ensuite réaliser un </a:t>
            </a:r>
            <a:r>
              <a:rPr lang="fr-FR" sz="1200" b="1" dirty="0"/>
              <a:t>autotest à J+2 et J+4 </a:t>
            </a:r>
            <a:r>
              <a:rPr lang="fr-FR" sz="1200" dirty="0"/>
              <a:t>(fourni gratuitement </a:t>
            </a:r>
            <a:r>
              <a:rPr lang="fr-FR" sz="1200" dirty="0" smtClean="0"/>
              <a:t>par la  </a:t>
            </a:r>
            <a:r>
              <a:rPr lang="fr-FR" sz="1200" dirty="0"/>
              <a:t>pharmacie lors du premier test), une attestation sur l’honneur de la réalisation des tests et de leur négativité  sera </a:t>
            </a:r>
            <a:r>
              <a:rPr lang="fr-FR" sz="1200" dirty="0" smtClean="0"/>
              <a:t>demandée </a:t>
            </a:r>
            <a:r>
              <a:rPr lang="fr-FR" sz="1200" dirty="0"/>
              <a:t>aux élèves à l’entrée de l’école à J+2 et J+4 par </a:t>
            </a:r>
            <a:r>
              <a:rPr lang="fr-FR" sz="1200" dirty="0" smtClean="0"/>
              <a:t>le directeur, </a:t>
            </a:r>
            <a:r>
              <a:rPr lang="fr-FR" sz="1200" b="1" i="1" dirty="0"/>
              <a:t>sans cela ils ne pourront pas être </a:t>
            </a:r>
            <a:r>
              <a:rPr lang="fr-FR" sz="1200" b="1" i="1" dirty="0" smtClean="0"/>
              <a:t>acceptés </a:t>
            </a:r>
            <a:r>
              <a:rPr lang="fr-FR" sz="1200" b="1" i="1" dirty="0"/>
              <a:t>à l’école.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D49924CE-DC5B-49A7-A5D4-6E4A7FA57D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80162" y="5757481"/>
            <a:ext cx="740973" cy="740973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7942F48B-7763-4A1A-9002-A1B3D17BA3EB}"/>
              </a:ext>
            </a:extLst>
          </p:cNvPr>
          <p:cNvSpPr txBox="1"/>
          <p:nvPr/>
        </p:nvSpPr>
        <p:spPr>
          <a:xfrm>
            <a:off x="1036545" y="5654076"/>
            <a:ext cx="3224737" cy="1015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dirty="0"/>
              <a:t>Il n’y a plus de </a:t>
            </a:r>
            <a:r>
              <a:rPr lang="fr-FR" sz="1200" dirty="0" smtClean="0"/>
              <a:t>fermeture systématique </a:t>
            </a:r>
            <a:r>
              <a:rPr lang="fr-FR" sz="1200" dirty="0"/>
              <a:t>au bout de 3 cas positifs dans une même classe, </a:t>
            </a:r>
            <a:r>
              <a:rPr lang="fr-FR" sz="1200" dirty="0" smtClean="0"/>
              <a:t>seules </a:t>
            </a:r>
            <a:r>
              <a:rPr lang="fr-FR" sz="1200" dirty="0"/>
              <a:t>les autorités (EN</a:t>
            </a:r>
            <a:r>
              <a:rPr lang="fr-FR" sz="1200" dirty="0" smtClean="0"/>
              <a:t>, ARS </a:t>
            </a:r>
            <a:r>
              <a:rPr lang="fr-FR" sz="1200" dirty="0"/>
              <a:t>et préfet) pourraient ordonner la fermeture de l’école </a:t>
            </a:r>
            <a:r>
              <a:rPr lang="fr-FR" sz="1200" dirty="0" smtClean="0"/>
              <a:t>s’ils considéraient </a:t>
            </a:r>
            <a:r>
              <a:rPr lang="fr-FR" sz="1200" dirty="0"/>
              <a:t>cela nécessaire.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E2FB8354-02CD-4D88-B1A7-9CEF7B89E749}"/>
              </a:ext>
            </a:extLst>
          </p:cNvPr>
          <p:cNvSpPr txBox="1"/>
          <p:nvPr/>
        </p:nvSpPr>
        <p:spPr>
          <a:xfrm>
            <a:off x="4274598" y="1281389"/>
            <a:ext cx="3675355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SI UN ÉLÈVE EST CAS CONTACT À L’EXTÉRIEUR DE L’ÉCOLE QUE CE SOIT EN FAMILLE OU PAS</a:t>
            </a: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xmlns="" id="{ADE3A0EE-8D2F-42D9-BA3F-9EA14F950560}"/>
              </a:ext>
            </a:extLst>
          </p:cNvPr>
          <p:cNvSpPr/>
          <p:nvPr/>
        </p:nvSpPr>
        <p:spPr>
          <a:xfrm>
            <a:off x="5859262" y="1743054"/>
            <a:ext cx="381740" cy="4988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C17F013D-E8AA-4BF6-BAEE-F9D520956E52}"/>
              </a:ext>
            </a:extLst>
          </p:cNvPr>
          <p:cNvSpPr txBox="1"/>
          <p:nvPr/>
        </p:nvSpPr>
        <p:spPr>
          <a:xfrm>
            <a:off x="4287915" y="2241942"/>
            <a:ext cx="3648722" cy="21236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1200" dirty="0"/>
          </a:p>
          <a:p>
            <a:pPr marL="285750" indent="-285750">
              <a:buFontTx/>
              <a:buChar char="-"/>
            </a:pPr>
            <a:r>
              <a:rPr lang="fr-FR" sz="1200" dirty="0"/>
              <a:t>Ils doivent réalisés un </a:t>
            </a:r>
            <a:r>
              <a:rPr lang="fr-FR" sz="1200" b="1" dirty="0"/>
              <a:t>test immédiatement  </a:t>
            </a:r>
            <a:r>
              <a:rPr lang="fr-FR" sz="1200" dirty="0"/>
              <a:t>=&gt; si négatif, ils reviennent en classe. Si positif, cf. case élève positif.</a:t>
            </a:r>
          </a:p>
          <a:p>
            <a:pPr marL="285750" indent="-285750">
              <a:buFontTx/>
              <a:buChar char="-"/>
            </a:pPr>
            <a:r>
              <a:rPr lang="fr-FR" sz="1200" dirty="0"/>
              <a:t>Ils doivent ensuite réaliser un </a:t>
            </a:r>
            <a:r>
              <a:rPr lang="fr-FR" sz="1200" b="1" dirty="0"/>
              <a:t>autotest à J+2 et J+4 </a:t>
            </a:r>
            <a:r>
              <a:rPr lang="fr-FR" sz="1200" dirty="0"/>
              <a:t>(fourni gratuitement par </a:t>
            </a:r>
            <a:r>
              <a:rPr lang="fr-FR" sz="1200" dirty="0" smtClean="0"/>
              <a:t>la pharmacie </a:t>
            </a:r>
            <a:r>
              <a:rPr lang="fr-FR" sz="1200" dirty="0"/>
              <a:t>lors du premier test), une attestation sur l’honneur de la réalisation des tests et de leur négativité  sera </a:t>
            </a:r>
            <a:r>
              <a:rPr lang="fr-FR" sz="1200" dirty="0" smtClean="0"/>
              <a:t>demandée </a:t>
            </a:r>
            <a:r>
              <a:rPr lang="fr-FR" sz="1200" dirty="0"/>
              <a:t>aux élèves à l’entrée de l’école à J+2 et J+4 par </a:t>
            </a:r>
            <a:r>
              <a:rPr lang="fr-FR" sz="1200" dirty="0" smtClean="0"/>
              <a:t>le directeur, </a:t>
            </a:r>
            <a:r>
              <a:rPr lang="fr-FR" sz="1200" b="1" i="1" dirty="0"/>
              <a:t>sans cela ils ne pourront pas être </a:t>
            </a:r>
            <a:r>
              <a:rPr lang="fr-FR" sz="1200" b="1" i="1" dirty="0" smtClean="0"/>
              <a:t>acceptés </a:t>
            </a:r>
            <a:r>
              <a:rPr lang="fr-FR" sz="1200" b="1" i="1" dirty="0"/>
              <a:t>à l’école.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25611643-1220-491A-8E8D-BF5C35984941}"/>
              </a:ext>
            </a:extLst>
          </p:cNvPr>
          <p:cNvSpPr txBox="1"/>
          <p:nvPr/>
        </p:nvSpPr>
        <p:spPr>
          <a:xfrm>
            <a:off x="8513686" y="1029680"/>
            <a:ext cx="3142695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Si un enseignant est absent et non remplacé</a:t>
            </a:r>
          </a:p>
        </p:txBody>
      </p:sp>
      <p:sp>
        <p:nvSpPr>
          <p:cNvPr id="18" name="Flèche : bas 17">
            <a:extLst>
              <a:ext uri="{FF2B5EF4-FFF2-40B4-BE49-F238E27FC236}">
                <a16:creationId xmlns:a16="http://schemas.microsoft.com/office/drawing/2014/main" xmlns="" id="{98C0D9FA-4778-41C2-A642-6F42A36553BF}"/>
              </a:ext>
            </a:extLst>
          </p:cNvPr>
          <p:cNvSpPr/>
          <p:nvPr/>
        </p:nvSpPr>
        <p:spPr>
          <a:xfrm>
            <a:off x="9894163" y="1670612"/>
            <a:ext cx="381740" cy="4988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9377BA09-C2FB-4F5A-A1B0-88C9A9CF9F7C}"/>
              </a:ext>
            </a:extLst>
          </p:cNvPr>
          <p:cNvSpPr txBox="1"/>
          <p:nvPr/>
        </p:nvSpPr>
        <p:spPr>
          <a:xfrm>
            <a:off x="8513686" y="2161907"/>
            <a:ext cx="3142695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Les élèves ne peuvent être accueillis le temps de l’absence et devront donc rester chez eux tant que l’enseignant n’est pas revenu.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xmlns="" id="{458C28F2-AA8F-4370-A4FB-E77266EEFF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776107" y="3713215"/>
            <a:ext cx="823831" cy="823831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E2C565C5-426C-4847-A70C-95AC183D5671}"/>
              </a:ext>
            </a:extLst>
          </p:cNvPr>
          <p:cNvSpPr txBox="1"/>
          <p:nvPr/>
        </p:nvSpPr>
        <p:spPr>
          <a:xfrm>
            <a:off x="8244398" y="4600200"/>
            <a:ext cx="3719744" cy="1754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Le port du masque est obligatoire </a:t>
            </a:r>
            <a:r>
              <a:rPr lang="fr-FR" dirty="0"/>
              <a:t>à l’intérieur et à l’extérieur pour les adultes et les enfants. </a:t>
            </a:r>
          </a:p>
          <a:p>
            <a:r>
              <a:rPr lang="fr-FR" dirty="0"/>
              <a:t>Merci de fournir </a:t>
            </a:r>
            <a:r>
              <a:rPr lang="fr-FR" b="1" dirty="0"/>
              <a:t>2</a:t>
            </a:r>
            <a:r>
              <a:rPr lang="fr-FR" b="1" dirty="0" smtClean="0"/>
              <a:t> </a:t>
            </a:r>
            <a:r>
              <a:rPr lang="fr-FR" b="1" dirty="0"/>
              <a:t>masques par jour </a:t>
            </a:r>
            <a:r>
              <a:rPr lang="fr-FR" dirty="0"/>
              <a:t>à chaque enfant (1 matin, 1 </a:t>
            </a:r>
            <a:r>
              <a:rPr lang="fr-FR" dirty="0" smtClean="0"/>
              <a:t>après-midi)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2911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CE81CBB1-BF7B-4119-BA8C-C6CDEA9E6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2" y="194469"/>
            <a:ext cx="5196396" cy="366280"/>
          </a:xfrm>
        </p:spPr>
        <p:txBody>
          <a:bodyPr>
            <a:normAutofit fontScale="92500" lnSpcReduction="10000"/>
          </a:bodyPr>
          <a:lstStyle/>
          <a:p>
            <a:endParaRPr lang="fr-FR" b="1" u="sng" dirty="0">
              <a:latin typeface="Baskerville Old Face" panose="02020602080505020303" pitchFamily="18" charset="0"/>
            </a:endParaRPr>
          </a:p>
          <a:p>
            <a:endParaRPr lang="fr-FR" b="1" u="sng" dirty="0" smtClean="0">
              <a:latin typeface="Baskerville Old Face" panose="02020602080505020303" pitchFamily="18" charset="0"/>
            </a:endParaRPr>
          </a:p>
          <a:p>
            <a:endParaRPr lang="fr-FR" b="1" u="sng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8810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382</Words>
  <Application>Microsoft Office PowerPoint</Application>
  <PresentationFormat>Grand écran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Chloe Ce</dc:creator>
  <cp:lastModifiedBy>usermcl</cp:lastModifiedBy>
  <cp:revision>8</cp:revision>
  <cp:lastPrinted>2022-01-03T10:40:24Z</cp:lastPrinted>
  <dcterms:created xsi:type="dcterms:W3CDTF">2022-01-02T16:52:57Z</dcterms:created>
  <dcterms:modified xsi:type="dcterms:W3CDTF">2022-01-03T15:22:14Z</dcterms:modified>
</cp:coreProperties>
</file>