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0" r:id="rId4"/>
    <p:sldId id="261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83A"/>
    <a:srgbClr val="8ED1E4"/>
    <a:srgbClr val="F59C00"/>
    <a:srgbClr val="5AC2DB"/>
    <a:srgbClr val="D1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0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48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9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08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8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84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90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5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72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1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4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8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48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0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3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CC1CC0-9CCE-4B73-ACF5-375BC9EA7C78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822D6-09BB-4D46-85FE-8890185EE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52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RIx-lBWk4&amp;ab_channel=InFocusSocia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F9FB8-EF4C-4D83-B658-CB88E376A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Rentrée 2025/26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E549D-8E45-49A6-ABCE-FC079D53B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Bienvenue à tous pour cette nouvelle année d’école !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58D308D8-91A8-45CD-909F-A5DDE332288B}"/>
              </a:ext>
            </a:extLst>
          </p:cNvPr>
          <p:cNvSpPr/>
          <p:nvPr/>
        </p:nvSpPr>
        <p:spPr>
          <a:xfrm>
            <a:off x="8373035" y="228600"/>
            <a:ext cx="3630706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Nous sommes ravis de vous retrouver !</a:t>
            </a:r>
          </a:p>
        </p:txBody>
      </p:sp>
    </p:spTree>
    <p:extLst>
      <p:ext uri="{BB962C8B-B14F-4D97-AF65-F5344CB8AC3E}">
        <p14:creationId xmlns:p14="http://schemas.microsoft.com/office/powerpoint/2010/main" val="172409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A5019-3151-4B68-86E7-FCF8A63C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que nous soyons tous heureux…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270D398-5F05-4A87-880D-3D99644400B6}"/>
              </a:ext>
            </a:extLst>
          </p:cNvPr>
          <p:cNvSpPr txBox="1">
            <a:spLocks/>
          </p:cNvSpPr>
          <p:nvPr/>
        </p:nvSpPr>
        <p:spPr>
          <a:xfrm>
            <a:off x="972672" y="2285999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Pour mieux nous entendre…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FFF8A1F-CB69-43DC-B8CC-031C17F6F507}"/>
              </a:ext>
            </a:extLst>
          </p:cNvPr>
          <p:cNvSpPr txBox="1">
            <a:spLocks/>
          </p:cNvSpPr>
          <p:nvPr/>
        </p:nvSpPr>
        <p:spPr>
          <a:xfrm>
            <a:off x="972672" y="3729317"/>
            <a:ext cx="9601196" cy="21465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Nous sommes tous unis …</a:t>
            </a:r>
          </a:p>
          <a:p>
            <a:r>
              <a:rPr lang="fr-FR" dirty="0"/>
              <a:t>avec de nouveaux outils !</a:t>
            </a:r>
          </a:p>
        </p:txBody>
      </p:sp>
    </p:spTree>
    <p:extLst>
      <p:ext uri="{BB962C8B-B14F-4D97-AF65-F5344CB8AC3E}">
        <p14:creationId xmlns:p14="http://schemas.microsoft.com/office/powerpoint/2010/main" val="27041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06067-B774-44FF-9D81-D77DDEA0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62197"/>
            <a:ext cx="9601196" cy="1303867"/>
          </a:xfrm>
        </p:spPr>
        <p:txBody>
          <a:bodyPr/>
          <a:lstStyle/>
          <a:p>
            <a:r>
              <a:rPr lang="fr-FR" dirty="0"/>
              <a:t>Les différentes formes de mal-être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667053-5586-44DC-8676-627E34E47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Photo Maryline, Marie et Lydie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20292B-03DB-4493-89A7-1D62576E8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6" b="41493"/>
          <a:stretch/>
        </p:blipFill>
        <p:spPr>
          <a:xfrm>
            <a:off x="964280" y="2012586"/>
            <a:ext cx="10111741" cy="283282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C54E50C-7427-4F96-B4CF-63D0C6D92C19}"/>
              </a:ext>
            </a:extLst>
          </p:cNvPr>
          <p:cNvSpPr txBox="1">
            <a:spLocks/>
          </p:cNvSpPr>
          <p:nvPr/>
        </p:nvSpPr>
        <p:spPr>
          <a:xfrm>
            <a:off x="3034554" y="5116347"/>
            <a:ext cx="854784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dirty="0"/>
              <a:t>Contre cela je dois agir…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F04DA-0333-4D6E-AD5C-70A698BAB745}"/>
              </a:ext>
            </a:extLst>
          </p:cNvPr>
          <p:cNvSpPr/>
          <p:nvPr/>
        </p:nvSpPr>
        <p:spPr>
          <a:xfrm>
            <a:off x="3505200" y="2012586"/>
            <a:ext cx="7570821" cy="283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0842F-7B80-4049-A4DE-4786943757CF}"/>
              </a:ext>
            </a:extLst>
          </p:cNvPr>
          <p:cNvSpPr/>
          <p:nvPr/>
        </p:nvSpPr>
        <p:spPr>
          <a:xfrm>
            <a:off x="5889812" y="2012586"/>
            <a:ext cx="5186209" cy="283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F8699-6B6B-46FD-A6D8-66490C918BB1}"/>
              </a:ext>
            </a:extLst>
          </p:cNvPr>
          <p:cNvSpPr/>
          <p:nvPr/>
        </p:nvSpPr>
        <p:spPr>
          <a:xfrm>
            <a:off x="8319247" y="2012586"/>
            <a:ext cx="2756774" cy="2832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4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C0F557F-E140-400D-A9AD-9C73CF3355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0044DCF-AC24-4908-9E09-0CEB8FB4C232}"/>
              </a:ext>
            </a:extLst>
          </p:cNvPr>
          <p:cNvGrpSpPr/>
          <p:nvPr/>
        </p:nvGrpSpPr>
        <p:grpSpPr>
          <a:xfrm>
            <a:off x="3680436" y="201703"/>
            <a:ext cx="4647777" cy="6539752"/>
            <a:chOff x="3357706" y="94130"/>
            <a:chExt cx="4647777" cy="6539752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7F392F6-1234-45A1-AE84-5694DC166FEB}"/>
                </a:ext>
              </a:extLst>
            </p:cNvPr>
            <p:cNvGrpSpPr/>
            <p:nvPr/>
          </p:nvGrpSpPr>
          <p:grpSpPr>
            <a:xfrm>
              <a:off x="3411324" y="103094"/>
              <a:ext cx="4594158" cy="6530788"/>
              <a:chOff x="3814737" y="0"/>
              <a:chExt cx="4849398" cy="7171765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B685384-4B44-41F4-82DE-9C9A20F4C4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59"/>
              <a:stretch/>
            </p:blipFill>
            <p:spPr>
              <a:xfrm>
                <a:off x="3814737" y="0"/>
                <a:ext cx="4849398" cy="649044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760ADA-DCA8-47CB-8897-88A2AA800623}"/>
                  </a:ext>
                </a:extLst>
              </p:cNvPr>
              <p:cNvSpPr/>
              <p:nvPr/>
            </p:nvSpPr>
            <p:spPr>
              <a:xfrm>
                <a:off x="4415373" y="6436659"/>
                <a:ext cx="1743381" cy="439270"/>
              </a:xfrm>
              <a:prstGeom prst="rect">
                <a:avLst/>
              </a:prstGeom>
              <a:solidFill>
                <a:srgbClr val="8ED1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6684E13-C5CD-4D8F-9F7A-561D58683E66}"/>
                  </a:ext>
                </a:extLst>
              </p:cNvPr>
              <p:cNvSpPr/>
              <p:nvPr/>
            </p:nvSpPr>
            <p:spPr>
              <a:xfrm>
                <a:off x="3814737" y="6499412"/>
                <a:ext cx="4849398" cy="6723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59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rgbClr val="D10A0F"/>
                    </a:solidFill>
                    <a:latin typeface="OpenDyslexic" panose="00000500000000000000" pitchFamily="50" charset="0"/>
                  </a:rPr>
                  <a:t>Victime ou témoin ? </a:t>
                </a:r>
              </a:p>
              <a:p>
                <a:pPr algn="ctr"/>
                <a:r>
                  <a:rPr lang="fr-FR" sz="1200" b="1" dirty="0">
                    <a:solidFill>
                      <a:srgbClr val="D10A0F"/>
                    </a:solidFill>
                    <a:latin typeface="OpenDyslexic" panose="00000500000000000000" pitchFamily="50" charset="0"/>
                  </a:rPr>
                  <a:t>L’équipe Bien-être est là pour t’écouter : </a:t>
                </a:r>
              </a:p>
              <a:p>
                <a:pPr algn="ctr"/>
                <a:r>
                  <a:rPr lang="fr-FR" sz="1100" dirty="0">
                    <a:solidFill>
                      <a:srgbClr val="D10A0F"/>
                    </a:solidFill>
                    <a:latin typeface="OpenDyslexic" panose="00000500000000000000" pitchFamily="50" charset="0"/>
                  </a:rPr>
                  <a:t>Maryline, Lydie ou Marie.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33F745-06CA-4AC5-93A9-7692DD502843}"/>
                </a:ext>
              </a:extLst>
            </p:cNvPr>
            <p:cNvSpPr/>
            <p:nvPr/>
          </p:nvSpPr>
          <p:spPr>
            <a:xfrm>
              <a:off x="6822142" y="2937251"/>
              <a:ext cx="645458" cy="121024"/>
            </a:xfrm>
            <a:prstGeom prst="rect">
              <a:avLst/>
            </a:prstGeom>
            <a:solidFill>
              <a:srgbClr val="5AC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rPr>
                <a:t>un adulte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46D748-8422-4929-9DD0-462F5733A798}"/>
                </a:ext>
              </a:extLst>
            </p:cNvPr>
            <p:cNvSpPr/>
            <p:nvPr/>
          </p:nvSpPr>
          <p:spPr>
            <a:xfrm rot="21345973">
              <a:off x="5401235" y="188258"/>
              <a:ext cx="1851212" cy="322729"/>
            </a:xfrm>
            <a:prstGeom prst="rect">
              <a:avLst/>
            </a:prstGeom>
            <a:solidFill>
              <a:srgbClr val="F59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62D3F47-6151-4765-936B-D249B0914426}"/>
                </a:ext>
              </a:extLst>
            </p:cNvPr>
            <p:cNvSpPr/>
            <p:nvPr/>
          </p:nvSpPr>
          <p:spPr>
            <a:xfrm>
              <a:off x="3357706" y="103895"/>
              <a:ext cx="2016211" cy="1034623"/>
            </a:xfrm>
            <a:custGeom>
              <a:avLst/>
              <a:gdLst>
                <a:gd name="connsiteX0" fmla="*/ 0 w 1972235"/>
                <a:gd name="connsiteY0" fmla="*/ 1030941 h 1030941"/>
                <a:gd name="connsiteX1" fmla="*/ 1972235 w 1972235"/>
                <a:gd name="connsiteY1" fmla="*/ 950259 h 1030941"/>
                <a:gd name="connsiteX2" fmla="*/ 1927411 w 1972235"/>
                <a:gd name="connsiteY2" fmla="*/ 17929 h 1030941"/>
                <a:gd name="connsiteX3" fmla="*/ 17929 w 1972235"/>
                <a:gd name="connsiteY3" fmla="*/ 0 h 1030941"/>
                <a:gd name="connsiteX4" fmla="*/ 53788 w 1972235"/>
                <a:gd name="connsiteY4" fmla="*/ 1030941 h 1030941"/>
                <a:gd name="connsiteX5" fmla="*/ 0 w 1972235"/>
                <a:gd name="connsiteY5" fmla="*/ 1030941 h 103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5" h="1030941">
                  <a:moveTo>
                    <a:pt x="0" y="1030941"/>
                  </a:moveTo>
                  <a:lnTo>
                    <a:pt x="1972235" y="950259"/>
                  </a:lnTo>
                  <a:lnTo>
                    <a:pt x="1927411" y="17929"/>
                  </a:lnTo>
                  <a:lnTo>
                    <a:pt x="17929" y="0"/>
                  </a:lnTo>
                  <a:lnTo>
                    <a:pt x="53788" y="1030941"/>
                  </a:lnTo>
                  <a:lnTo>
                    <a:pt x="0" y="1030941"/>
                  </a:lnTo>
                  <a:close/>
                </a:path>
              </a:pathLst>
            </a:custGeom>
            <a:solidFill>
              <a:srgbClr val="EF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A451D8-282C-4A39-AAD0-4E317C855D6A}"/>
                </a:ext>
              </a:extLst>
            </p:cNvPr>
            <p:cNvSpPr/>
            <p:nvPr/>
          </p:nvSpPr>
          <p:spPr>
            <a:xfrm>
              <a:off x="3411324" y="94130"/>
              <a:ext cx="4594159" cy="309282"/>
            </a:xfrm>
            <a:prstGeom prst="rect">
              <a:avLst/>
            </a:prstGeom>
            <a:solidFill>
              <a:srgbClr val="EF7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1B9790-D805-406A-82B8-C37D05ACBD34}"/>
                </a:ext>
              </a:extLst>
            </p:cNvPr>
            <p:cNvSpPr txBox="1"/>
            <p:nvPr/>
          </p:nvSpPr>
          <p:spPr>
            <a:xfrm>
              <a:off x="3411324" y="150576"/>
              <a:ext cx="30074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OpenDyslexic" panose="00000500000000000000" pitchFamily="50" charset="0"/>
                </a:rPr>
                <a:t>Ecole René-Guy Cadou</a:t>
              </a:r>
            </a:p>
            <a:p>
              <a:r>
                <a:rPr lang="fr-FR" sz="1600" dirty="0">
                  <a:latin typeface="OpenDyslexic" panose="00000500000000000000" pitchFamily="50" charset="0"/>
                </a:rPr>
                <a:t>Beaucé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F6C11F-1391-4D9B-B210-A7F1F607B613}"/>
              </a:ext>
            </a:extLst>
          </p:cNvPr>
          <p:cNvSpPr/>
          <p:nvPr/>
        </p:nvSpPr>
        <p:spPr>
          <a:xfrm>
            <a:off x="3547872" y="3220294"/>
            <a:ext cx="5532120" cy="290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165AFD-18B9-4CD8-8543-D005A8614E7E}"/>
              </a:ext>
            </a:extLst>
          </p:cNvPr>
          <p:cNvSpPr/>
          <p:nvPr/>
        </p:nvSpPr>
        <p:spPr>
          <a:xfrm>
            <a:off x="3547872" y="6121030"/>
            <a:ext cx="5532120" cy="71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06067-B774-44FF-9D81-D77DDEA0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L’équipe Bien-être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DBAF43-E9B3-4A28-AC87-CA66B73B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888" y="2688725"/>
            <a:ext cx="4146947" cy="30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1F42D-0565-43D8-861D-4A3972EC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messages clairs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00B3D-A213-4C0A-9C86-F77BAD62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https://www.youtube.com/watch?v=EtRIx-lBWk4&amp;ab_channel=InFocusSocial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9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1F42D-0565-43D8-861D-4A3972EC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messages clairs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3BA99F-C043-4504-BF8B-6305A83E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924" y="132411"/>
            <a:ext cx="4477375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04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</TotalTime>
  <Words>107</Words>
  <Application>Microsoft Office PowerPoint</Application>
  <PresentationFormat>Grand écran</PresentationFormat>
  <Paragraphs>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Carlito</vt:lpstr>
      <vt:lpstr>Garamond</vt:lpstr>
      <vt:lpstr>OpenDyslexic</vt:lpstr>
      <vt:lpstr>Organique</vt:lpstr>
      <vt:lpstr>Rentrée 2025/26</vt:lpstr>
      <vt:lpstr>Pour que nous soyons tous heureux…</vt:lpstr>
      <vt:lpstr>Les différentes formes de mal-être</vt:lpstr>
      <vt:lpstr>Présentation PowerPoint</vt:lpstr>
      <vt:lpstr>L’équipe Bien-être</vt:lpstr>
      <vt:lpstr>Les messages clairs</vt:lpstr>
      <vt:lpstr>Les messages clairs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2025/26</dc:title>
  <dc:creator>Utilisateur</dc:creator>
  <cp:lastModifiedBy>Utilisateur</cp:lastModifiedBy>
  <cp:revision>12</cp:revision>
  <dcterms:created xsi:type="dcterms:W3CDTF">2025-07-09T12:20:32Z</dcterms:created>
  <dcterms:modified xsi:type="dcterms:W3CDTF">2025-08-29T13:08:09Z</dcterms:modified>
</cp:coreProperties>
</file>