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0" r:id="rId3"/>
    <p:sldId id="257" r:id="rId4"/>
    <p:sldId id="272" r:id="rId5"/>
    <p:sldId id="273" r:id="rId6"/>
    <p:sldId id="274" r:id="rId7"/>
    <p:sldId id="265" r:id="rId8"/>
    <p:sldId id="259" r:id="rId9"/>
    <p:sldId id="260" r:id="rId10"/>
    <p:sldId id="262" r:id="rId11"/>
    <p:sldId id="267" r:id="rId12"/>
    <p:sldId id="279" r:id="rId13"/>
    <p:sldId id="261" r:id="rId14"/>
    <p:sldId id="263" r:id="rId15"/>
    <p:sldId id="283" r:id="rId16"/>
    <p:sldId id="28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33"/>
  </p:normalViewPr>
  <p:slideViewPr>
    <p:cSldViewPr snapToGrid="0" snapToObjects="1">
      <p:cViewPr varScale="1">
        <p:scale>
          <a:sx n="112" d="100"/>
          <a:sy n="112" d="100"/>
        </p:scale>
        <p:origin x="57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84D58-0C3F-7E4E-8506-D30717909C1D}"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fr-FR"/>
        </a:p>
      </dgm:t>
    </dgm:pt>
    <dgm:pt modelId="{8DF30EF8-7E5C-D742-9692-A5CED9823467}">
      <dgm:prSet custT="1"/>
      <dgm:spPr>
        <a:solidFill>
          <a:schemeClr val="accent1">
            <a:alpha val="70000"/>
          </a:schemeClr>
        </a:solidFill>
        <a:scene3d>
          <a:camera prst="orthographicFront"/>
          <a:lightRig rig="threePt" dir="t"/>
        </a:scene3d>
        <a:sp3d>
          <a:bevelT/>
        </a:sp3d>
      </dgm:spPr>
      <dgm:t>
        <a:bodyPr/>
        <a:lstStyle/>
        <a:p>
          <a:pPr>
            <a:buFont typeface="Symbol" pitchFamily="2" charset="2"/>
            <a:buChar char=""/>
          </a:pPr>
          <a:r>
            <a:rPr lang="fr-FR" sz="1400" dirty="0"/>
            <a:t>Lavage des mains réguliers et systématique après chaque contact ou utilisation de matériel (à l’eau et au savon bactéricide en restauration) pendant au moins 30 secondes puis un séchage soigneux avec une serviette en papier jetable à usage unique. repas, avant et après être allé Ce lavage devra être également effectué avant et après la prise du aux toilettes, avant et après le port de gants, après s’être touché le visage….</a:t>
          </a:r>
        </a:p>
      </dgm:t>
    </dgm:pt>
    <dgm:pt modelId="{4067C1E6-B17C-D54F-98C6-7A3E19CB6E33}" type="parTrans" cxnId="{35666FAD-FB9E-E64D-81FC-C56A87B13807}">
      <dgm:prSet/>
      <dgm:spPr/>
      <dgm:t>
        <a:bodyPr/>
        <a:lstStyle/>
        <a:p>
          <a:endParaRPr lang="fr-FR" sz="1400"/>
        </a:p>
      </dgm:t>
    </dgm:pt>
    <dgm:pt modelId="{43891B81-F24A-3441-99FE-72FDAAF06000}" type="sibTrans" cxnId="{35666FAD-FB9E-E64D-81FC-C56A87B13807}">
      <dgm:prSet/>
      <dgm:spPr/>
      <dgm:t>
        <a:bodyPr/>
        <a:lstStyle/>
        <a:p>
          <a:endParaRPr lang="fr-FR" sz="1400"/>
        </a:p>
      </dgm:t>
    </dgm:pt>
    <dgm:pt modelId="{B1480C55-7D97-CC42-BF0E-CA7AADF6A547}">
      <dgm:prSet custT="1"/>
      <dgm:spPr>
        <a:solidFill>
          <a:schemeClr val="accent1">
            <a:alpha val="67000"/>
          </a:schemeClr>
        </a:solidFill>
        <a:scene3d>
          <a:camera prst="orthographicFront"/>
          <a:lightRig rig="threePt" dir="t"/>
        </a:scene3d>
        <a:sp3d>
          <a:bevelT/>
        </a:sp3d>
      </dgm:spPr>
      <dgm:t>
        <a:bodyPr/>
        <a:lstStyle/>
        <a:p>
          <a:pPr>
            <a:buFont typeface="Symbol" pitchFamily="2" charset="2"/>
            <a:buChar char=""/>
          </a:pPr>
          <a:r>
            <a:rPr lang="fr-FR" sz="1400" dirty="0"/>
            <a:t>Ventilation des salles de restauration pendant au moins 10 minutes chaque matin, avant et après le déjeuner et le goûter. Seules les portes intérieures donnant accès au restaurant devront rester ouvertes; </a:t>
          </a:r>
        </a:p>
      </dgm:t>
    </dgm:pt>
    <dgm:pt modelId="{B3E102C1-61A2-7D47-A4E8-D50C92F1802A}" type="parTrans" cxnId="{5B88333C-2E9E-1F46-9715-42A4E371E0E3}">
      <dgm:prSet/>
      <dgm:spPr/>
      <dgm:t>
        <a:bodyPr/>
        <a:lstStyle/>
        <a:p>
          <a:endParaRPr lang="fr-FR" sz="1400"/>
        </a:p>
      </dgm:t>
    </dgm:pt>
    <dgm:pt modelId="{412F4E89-94F6-E042-9179-54B7DD4B3677}" type="sibTrans" cxnId="{5B88333C-2E9E-1F46-9715-42A4E371E0E3}">
      <dgm:prSet/>
      <dgm:spPr/>
      <dgm:t>
        <a:bodyPr/>
        <a:lstStyle/>
        <a:p>
          <a:endParaRPr lang="fr-FR" sz="1400"/>
        </a:p>
      </dgm:t>
    </dgm:pt>
    <dgm:pt modelId="{84A095E8-ECE0-F948-9A30-F450C9A31E44}">
      <dgm:prSet custT="1"/>
      <dgm:spPr>
        <a:solidFill>
          <a:schemeClr val="accent1">
            <a:alpha val="62000"/>
          </a:schemeClr>
        </a:solidFill>
        <a:scene3d>
          <a:camera prst="orthographicFront"/>
          <a:lightRig rig="threePt" dir="t"/>
        </a:scene3d>
        <a:sp3d>
          <a:bevelT/>
        </a:sp3d>
      </dgm:spPr>
      <dgm:t>
        <a:bodyPr/>
        <a:lstStyle/>
        <a:p>
          <a:r>
            <a:rPr lang="fr-FR" sz="1400" dirty="0"/>
            <a:t>les portes de la « zone restauration » devront rester fermées conformément aux règlementations en vigueur (HACCP et sécurité incendie)</a:t>
          </a:r>
        </a:p>
      </dgm:t>
    </dgm:pt>
    <dgm:pt modelId="{7CD8A437-1011-044F-AFF1-33609EFCBFD1}" type="parTrans" cxnId="{19BD306A-20AB-874F-B483-3760F9B9CF3A}">
      <dgm:prSet/>
      <dgm:spPr/>
      <dgm:t>
        <a:bodyPr/>
        <a:lstStyle/>
        <a:p>
          <a:endParaRPr lang="fr-FR" sz="1400"/>
        </a:p>
      </dgm:t>
    </dgm:pt>
    <dgm:pt modelId="{016D369A-A45C-D94D-92AA-748B38C157DC}" type="sibTrans" cxnId="{19BD306A-20AB-874F-B483-3760F9B9CF3A}">
      <dgm:prSet/>
      <dgm:spPr/>
      <dgm:t>
        <a:bodyPr/>
        <a:lstStyle/>
        <a:p>
          <a:endParaRPr lang="fr-FR" sz="1400"/>
        </a:p>
      </dgm:t>
    </dgm:pt>
    <dgm:pt modelId="{A9F4F132-B970-5647-A073-64B01CC6392B}" type="pres">
      <dgm:prSet presAssocID="{06984D58-0C3F-7E4E-8506-D30717909C1D}" presName="Name0" presStyleCnt="0">
        <dgm:presLayoutVars>
          <dgm:chPref val="1"/>
          <dgm:dir/>
          <dgm:animOne val="branch"/>
          <dgm:animLvl val="lvl"/>
          <dgm:resizeHandles/>
        </dgm:presLayoutVars>
      </dgm:prSet>
      <dgm:spPr/>
    </dgm:pt>
    <dgm:pt modelId="{307AD591-FAD6-5847-9CC0-AA31C4ED8F64}" type="pres">
      <dgm:prSet presAssocID="{8DF30EF8-7E5C-D742-9692-A5CED9823467}" presName="vertOne" presStyleCnt="0"/>
      <dgm:spPr/>
    </dgm:pt>
    <dgm:pt modelId="{36DF67BB-DE9A-7F4D-A47C-2746E0482AEC}" type="pres">
      <dgm:prSet presAssocID="{8DF30EF8-7E5C-D742-9692-A5CED9823467}" presName="txOne" presStyleLbl="node0" presStyleIdx="0" presStyleCnt="2" custScaleX="109920" custScaleY="207919">
        <dgm:presLayoutVars>
          <dgm:chPref val="3"/>
        </dgm:presLayoutVars>
      </dgm:prSet>
      <dgm:spPr/>
    </dgm:pt>
    <dgm:pt modelId="{82A67383-F8C8-C742-8C11-A57C4BC896A4}" type="pres">
      <dgm:prSet presAssocID="{8DF30EF8-7E5C-D742-9692-A5CED9823467}" presName="horzOne" presStyleCnt="0"/>
      <dgm:spPr/>
    </dgm:pt>
    <dgm:pt modelId="{15A579EC-4E5A-6944-B5AA-19AAFD861FC6}" type="pres">
      <dgm:prSet presAssocID="{43891B81-F24A-3441-99FE-72FDAAF06000}" presName="sibSpaceOne" presStyleCnt="0"/>
      <dgm:spPr/>
    </dgm:pt>
    <dgm:pt modelId="{EC2829C0-85F0-5248-9CA3-8F2C613460BD}" type="pres">
      <dgm:prSet presAssocID="{B1480C55-7D97-CC42-BF0E-CA7AADF6A547}" presName="vertOne" presStyleCnt="0"/>
      <dgm:spPr/>
    </dgm:pt>
    <dgm:pt modelId="{0E8F76E0-75E0-744F-A5CB-E0FB2C7DFE88}" type="pres">
      <dgm:prSet presAssocID="{B1480C55-7D97-CC42-BF0E-CA7AADF6A547}" presName="txOne" presStyleLbl="node0" presStyleIdx="1" presStyleCnt="2">
        <dgm:presLayoutVars>
          <dgm:chPref val="3"/>
        </dgm:presLayoutVars>
      </dgm:prSet>
      <dgm:spPr/>
    </dgm:pt>
    <dgm:pt modelId="{17AFAF11-BE0E-A34E-A91A-FB80BE4623DB}" type="pres">
      <dgm:prSet presAssocID="{B1480C55-7D97-CC42-BF0E-CA7AADF6A547}" presName="parTransOne" presStyleCnt="0"/>
      <dgm:spPr/>
    </dgm:pt>
    <dgm:pt modelId="{D2D484B2-BC1E-DF49-AAB4-51968748FCA0}" type="pres">
      <dgm:prSet presAssocID="{B1480C55-7D97-CC42-BF0E-CA7AADF6A547}" presName="horzOne" presStyleCnt="0"/>
      <dgm:spPr/>
    </dgm:pt>
    <dgm:pt modelId="{5A4DB9EE-6497-EE44-876F-04B76417790D}" type="pres">
      <dgm:prSet presAssocID="{84A095E8-ECE0-F948-9A30-F450C9A31E44}" presName="vertTwo" presStyleCnt="0"/>
      <dgm:spPr/>
    </dgm:pt>
    <dgm:pt modelId="{BA62756A-AD74-D240-B857-971C7EE65591}" type="pres">
      <dgm:prSet presAssocID="{84A095E8-ECE0-F948-9A30-F450C9A31E44}" presName="txTwo" presStyleLbl="node2" presStyleIdx="0" presStyleCnt="1">
        <dgm:presLayoutVars>
          <dgm:chPref val="3"/>
        </dgm:presLayoutVars>
      </dgm:prSet>
      <dgm:spPr/>
    </dgm:pt>
    <dgm:pt modelId="{AF5E519C-630F-EA4B-8F5A-6AA7B815ED9A}" type="pres">
      <dgm:prSet presAssocID="{84A095E8-ECE0-F948-9A30-F450C9A31E44}" presName="horzTwo" presStyleCnt="0"/>
      <dgm:spPr/>
    </dgm:pt>
  </dgm:ptLst>
  <dgm:cxnLst>
    <dgm:cxn modelId="{5B88333C-2E9E-1F46-9715-42A4E371E0E3}" srcId="{06984D58-0C3F-7E4E-8506-D30717909C1D}" destId="{B1480C55-7D97-CC42-BF0E-CA7AADF6A547}" srcOrd="1" destOrd="0" parTransId="{B3E102C1-61A2-7D47-A4E8-D50C92F1802A}" sibTransId="{412F4E89-94F6-E042-9179-54B7DD4B3677}"/>
    <dgm:cxn modelId="{B0A9F63E-51BB-EA4C-BA86-572C8F071AF6}" type="presOf" srcId="{84A095E8-ECE0-F948-9A30-F450C9A31E44}" destId="{BA62756A-AD74-D240-B857-971C7EE65591}" srcOrd="0" destOrd="0" presId="urn:microsoft.com/office/officeart/2005/8/layout/hierarchy4"/>
    <dgm:cxn modelId="{6AAFB851-E234-D74D-916E-7E90DE8F1653}" type="presOf" srcId="{B1480C55-7D97-CC42-BF0E-CA7AADF6A547}" destId="{0E8F76E0-75E0-744F-A5CB-E0FB2C7DFE88}" srcOrd="0" destOrd="0" presId="urn:microsoft.com/office/officeart/2005/8/layout/hierarchy4"/>
    <dgm:cxn modelId="{C28B9760-2F5E-1546-8572-8E3A2C59AC92}" type="presOf" srcId="{8DF30EF8-7E5C-D742-9692-A5CED9823467}" destId="{36DF67BB-DE9A-7F4D-A47C-2746E0482AEC}" srcOrd="0" destOrd="0" presId="urn:microsoft.com/office/officeart/2005/8/layout/hierarchy4"/>
    <dgm:cxn modelId="{19BD306A-20AB-874F-B483-3760F9B9CF3A}" srcId="{B1480C55-7D97-CC42-BF0E-CA7AADF6A547}" destId="{84A095E8-ECE0-F948-9A30-F450C9A31E44}" srcOrd="0" destOrd="0" parTransId="{7CD8A437-1011-044F-AFF1-33609EFCBFD1}" sibTransId="{016D369A-A45C-D94D-92AA-748B38C157DC}"/>
    <dgm:cxn modelId="{35666FAD-FB9E-E64D-81FC-C56A87B13807}" srcId="{06984D58-0C3F-7E4E-8506-D30717909C1D}" destId="{8DF30EF8-7E5C-D742-9692-A5CED9823467}" srcOrd="0" destOrd="0" parTransId="{4067C1E6-B17C-D54F-98C6-7A3E19CB6E33}" sibTransId="{43891B81-F24A-3441-99FE-72FDAAF06000}"/>
    <dgm:cxn modelId="{DDF6D9B0-118F-9443-A696-DF65B67B295E}" type="presOf" srcId="{06984D58-0C3F-7E4E-8506-D30717909C1D}" destId="{A9F4F132-B970-5647-A073-64B01CC6392B}" srcOrd="0" destOrd="0" presId="urn:microsoft.com/office/officeart/2005/8/layout/hierarchy4"/>
    <dgm:cxn modelId="{6FCBDF35-ADFE-6649-82BE-806CAE521006}" type="presParOf" srcId="{A9F4F132-B970-5647-A073-64B01CC6392B}" destId="{307AD591-FAD6-5847-9CC0-AA31C4ED8F64}" srcOrd="0" destOrd="0" presId="urn:microsoft.com/office/officeart/2005/8/layout/hierarchy4"/>
    <dgm:cxn modelId="{A51E6D70-9406-F24A-AE3A-93F8E9865AA6}" type="presParOf" srcId="{307AD591-FAD6-5847-9CC0-AA31C4ED8F64}" destId="{36DF67BB-DE9A-7F4D-A47C-2746E0482AEC}" srcOrd="0" destOrd="0" presId="urn:microsoft.com/office/officeart/2005/8/layout/hierarchy4"/>
    <dgm:cxn modelId="{C37D6957-A373-D34F-827C-E8582A4E21D7}" type="presParOf" srcId="{307AD591-FAD6-5847-9CC0-AA31C4ED8F64}" destId="{82A67383-F8C8-C742-8C11-A57C4BC896A4}" srcOrd="1" destOrd="0" presId="urn:microsoft.com/office/officeart/2005/8/layout/hierarchy4"/>
    <dgm:cxn modelId="{3D0B6A3E-9168-4845-90C0-72836E2D651A}" type="presParOf" srcId="{A9F4F132-B970-5647-A073-64B01CC6392B}" destId="{15A579EC-4E5A-6944-B5AA-19AAFD861FC6}" srcOrd="1" destOrd="0" presId="urn:microsoft.com/office/officeart/2005/8/layout/hierarchy4"/>
    <dgm:cxn modelId="{7D28814F-EB19-8344-B72F-3EF7A4940361}" type="presParOf" srcId="{A9F4F132-B970-5647-A073-64B01CC6392B}" destId="{EC2829C0-85F0-5248-9CA3-8F2C613460BD}" srcOrd="2" destOrd="0" presId="urn:microsoft.com/office/officeart/2005/8/layout/hierarchy4"/>
    <dgm:cxn modelId="{808E41C8-B1A8-6842-B7EE-4138138BC503}" type="presParOf" srcId="{EC2829C0-85F0-5248-9CA3-8F2C613460BD}" destId="{0E8F76E0-75E0-744F-A5CB-E0FB2C7DFE88}" srcOrd="0" destOrd="0" presId="urn:microsoft.com/office/officeart/2005/8/layout/hierarchy4"/>
    <dgm:cxn modelId="{70D4E705-393D-6149-8F32-2E2F4567DF5D}" type="presParOf" srcId="{EC2829C0-85F0-5248-9CA3-8F2C613460BD}" destId="{17AFAF11-BE0E-A34E-A91A-FB80BE4623DB}" srcOrd="1" destOrd="0" presId="urn:microsoft.com/office/officeart/2005/8/layout/hierarchy4"/>
    <dgm:cxn modelId="{1ECB51AE-F8B5-0E42-852E-23081E150025}" type="presParOf" srcId="{EC2829C0-85F0-5248-9CA3-8F2C613460BD}" destId="{D2D484B2-BC1E-DF49-AAB4-51968748FCA0}" srcOrd="2" destOrd="0" presId="urn:microsoft.com/office/officeart/2005/8/layout/hierarchy4"/>
    <dgm:cxn modelId="{4143FBD1-2FB1-9342-AB91-EB280FE224A7}" type="presParOf" srcId="{D2D484B2-BC1E-DF49-AAB4-51968748FCA0}" destId="{5A4DB9EE-6497-EE44-876F-04B76417790D}" srcOrd="0" destOrd="0" presId="urn:microsoft.com/office/officeart/2005/8/layout/hierarchy4"/>
    <dgm:cxn modelId="{3A99454B-98E3-8145-89EE-E95C0354C0A6}" type="presParOf" srcId="{5A4DB9EE-6497-EE44-876F-04B76417790D}" destId="{BA62756A-AD74-D240-B857-971C7EE65591}" srcOrd="0" destOrd="0" presId="urn:microsoft.com/office/officeart/2005/8/layout/hierarchy4"/>
    <dgm:cxn modelId="{4E58903F-E7EE-884B-AC82-1155416BA203}" type="presParOf" srcId="{5A4DB9EE-6497-EE44-876F-04B76417790D}" destId="{AF5E519C-630F-EA4B-8F5A-6AA7B815ED9A}"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F67BB-DE9A-7F4D-A47C-2746E0482AEC}">
      <dsp:nvSpPr>
        <dsp:cNvPr id="0" name=""/>
        <dsp:cNvSpPr/>
      </dsp:nvSpPr>
      <dsp:spPr>
        <a:xfrm>
          <a:off x="936" y="1494"/>
          <a:ext cx="2587896" cy="3638493"/>
        </a:xfrm>
        <a:prstGeom prst="roundRect">
          <a:avLst>
            <a:gd name="adj" fmla="val 10000"/>
          </a:avLst>
        </a:prstGeom>
        <a:solidFill>
          <a:schemeClr val="accent1">
            <a:alpha val="7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itchFamily="2" charset="2"/>
            <a:buNone/>
          </a:pPr>
          <a:r>
            <a:rPr lang="fr-FR" sz="1400" kern="1200" dirty="0"/>
            <a:t>Lavage des mains réguliers et systématique après chaque contact ou utilisation de matériel (à l’eau et au savon bactéricide en restauration) pendant au moins 30 secondes puis un séchage soigneux avec une serviette en papier jetable à usage unique. repas, avant et après être allé Ce lavage devra être également effectué avant et après la prise du aux toilettes, avant et après le port de gants, après s’être touché le visage….</a:t>
          </a:r>
        </a:p>
      </dsp:txBody>
      <dsp:txXfrm>
        <a:off x="76733" y="77291"/>
        <a:ext cx="2436302" cy="3486899"/>
      </dsp:txXfrm>
    </dsp:sp>
    <dsp:sp modelId="{0E8F76E0-75E0-744F-A5CB-E0FB2C7DFE88}">
      <dsp:nvSpPr>
        <dsp:cNvPr id="0" name=""/>
        <dsp:cNvSpPr/>
      </dsp:nvSpPr>
      <dsp:spPr>
        <a:xfrm>
          <a:off x="2984363" y="1494"/>
          <a:ext cx="2354345" cy="1749957"/>
        </a:xfrm>
        <a:prstGeom prst="roundRect">
          <a:avLst>
            <a:gd name="adj" fmla="val 10000"/>
          </a:avLst>
        </a:prstGeom>
        <a:solidFill>
          <a:schemeClr val="accent1">
            <a:alpha val="67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itchFamily="2" charset="2"/>
            <a:buNone/>
          </a:pPr>
          <a:r>
            <a:rPr lang="fr-FR" sz="1400" kern="1200" dirty="0"/>
            <a:t>Ventilation des salles de restauration pendant au moins 10 minutes chaque matin, avant et après le déjeuner et le goûter. Seules les portes intérieures donnant accès au restaurant devront rester ouvertes; </a:t>
          </a:r>
        </a:p>
      </dsp:txBody>
      <dsp:txXfrm>
        <a:off x="3035617" y="52748"/>
        <a:ext cx="2251837" cy="1647449"/>
      </dsp:txXfrm>
    </dsp:sp>
    <dsp:sp modelId="{BA62756A-AD74-D240-B857-971C7EE65591}">
      <dsp:nvSpPr>
        <dsp:cNvPr id="0" name=""/>
        <dsp:cNvSpPr/>
      </dsp:nvSpPr>
      <dsp:spPr>
        <a:xfrm>
          <a:off x="2984363" y="2038791"/>
          <a:ext cx="2354345" cy="1749957"/>
        </a:xfrm>
        <a:prstGeom prst="roundRect">
          <a:avLst>
            <a:gd name="adj" fmla="val 10000"/>
          </a:avLst>
        </a:prstGeom>
        <a:solidFill>
          <a:schemeClr val="accent1">
            <a:alpha val="62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les portes de la « zone restauration » devront rester fermées conformément aux règlementations en vigueur (HACCP et sécurité incendie)</a:t>
          </a:r>
        </a:p>
      </dsp:txBody>
      <dsp:txXfrm>
        <a:off x="3035617" y="2090045"/>
        <a:ext cx="2251837" cy="16474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18077-563D-0B4B-85FD-B3287E819900}" type="datetimeFigureOut">
              <a:rPr lang="fr-FR" smtClean="0"/>
              <a:t>04/06/2020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332CE-4A4F-8F44-9DBE-C31B85DACECA}" type="slidenum">
              <a:rPr lang="fr-FR" smtClean="0"/>
              <a:t>‹N°›</a:t>
            </a:fld>
            <a:endParaRPr lang="fr-FR"/>
          </a:p>
        </p:txBody>
      </p:sp>
    </p:spTree>
    <p:extLst>
      <p:ext uri="{BB962C8B-B14F-4D97-AF65-F5344CB8AC3E}">
        <p14:creationId xmlns:p14="http://schemas.microsoft.com/office/powerpoint/2010/main" val="34579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3922FDF-30E4-3448-9808-6200D89BF309}" type="slidenum">
              <a:rPr lang="fr-FR" smtClean="0"/>
              <a:t>11</a:t>
            </a:fld>
            <a:endParaRPr lang="fr-FR"/>
          </a:p>
        </p:txBody>
      </p:sp>
    </p:spTree>
    <p:extLst>
      <p:ext uri="{BB962C8B-B14F-4D97-AF65-F5344CB8AC3E}">
        <p14:creationId xmlns:p14="http://schemas.microsoft.com/office/powerpoint/2010/main" val="2180987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D46F6-B26E-F442-8091-509444DA1CA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7D5F59B-700A-B349-AE7C-D68819DBDA7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0DB0BE-796C-3645-9F35-EF4A67FB14FA}"/>
              </a:ext>
            </a:extLst>
          </p:cNvPr>
          <p:cNvSpPr>
            <a:spLocks noGrp="1"/>
          </p:cNvSpPr>
          <p:nvPr>
            <p:ph type="dt" sz="half" idx="10"/>
          </p:nvPr>
        </p:nvSpPr>
        <p:spPr/>
        <p:txBody>
          <a:bodyPr/>
          <a:lstStyle/>
          <a:p>
            <a:r>
              <a:rPr lang="fr-FR"/>
              <a:t>09/05/2020</a:t>
            </a:r>
            <a:endParaRPr lang="fr-FR" dirty="0"/>
          </a:p>
        </p:txBody>
      </p:sp>
      <p:sp>
        <p:nvSpPr>
          <p:cNvPr id="5" name="Espace réservé du pied de page 4">
            <a:extLst>
              <a:ext uri="{FF2B5EF4-FFF2-40B4-BE49-F238E27FC236}">
                <a16:creationId xmlns:a16="http://schemas.microsoft.com/office/drawing/2014/main" id="{0F96A601-A4E6-DF4A-9A4C-DFA8DFAB985B}"/>
              </a:ext>
            </a:extLst>
          </p:cNvPr>
          <p:cNvSpPr>
            <a:spLocks noGrp="1"/>
          </p:cNvSpPr>
          <p:nvPr>
            <p:ph type="ftr" sz="quarter" idx="11"/>
          </p:nvPr>
        </p:nvSpPr>
        <p:spPr/>
        <p:txBody>
          <a:bodyPr/>
          <a:lstStyle/>
          <a:p>
            <a:r>
              <a:rPr lang="fr-FR"/>
              <a:t>PROTOCOLES COVID - TREMBLAY EN FRANCE</a:t>
            </a:r>
            <a:endParaRPr lang="fr-FR" dirty="0"/>
          </a:p>
        </p:txBody>
      </p:sp>
      <p:sp>
        <p:nvSpPr>
          <p:cNvPr id="6" name="Espace réservé du numéro de diapositive 5">
            <a:extLst>
              <a:ext uri="{FF2B5EF4-FFF2-40B4-BE49-F238E27FC236}">
                <a16:creationId xmlns:a16="http://schemas.microsoft.com/office/drawing/2014/main" id="{2079388E-91B5-5C4E-9DBB-B96CA916901D}"/>
              </a:ext>
            </a:extLst>
          </p:cNvPr>
          <p:cNvSpPr>
            <a:spLocks noGrp="1"/>
          </p:cNvSpPr>
          <p:nvPr>
            <p:ph type="sldNum" sz="quarter" idx="12"/>
          </p:nvPr>
        </p:nvSpPr>
        <p:spPr/>
        <p:txBody>
          <a:bodyPr/>
          <a:lstStyle/>
          <a:p>
            <a:fld id="{520A6B5F-E6CD-BC47-A2A6-82422C58F644}" type="slidenum">
              <a:rPr lang="fr-FR" smtClean="0"/>
              <a:t>‹N°›</a:t>
            </a:fld>
            <a:endParaRPr lang="fr-FR" dirty="0"/>
          </a:p>
        </p:txBody>
      </p:sp>
    </p:spTree>
    <p:extLst>
      <p:ext uri="{BB962C8B-B14F-4D97-AF65-F5344CB8AC3E}">
        <p14:creationId xmlns:p14="http://schemas.microsoft.com/office/powerpoint/2010/main" val="138284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Modifier les styles du texte du masque
Deuxième niveau
Troisième niveau
Quatrième niveau
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Content Placeholder 3"/>
          <p:cNvSpPr>
            <a:spLocks noGrp="1"/>
          </p:cNvSpPr>
          <p:nvPr>
            <p:ph sz="quarter" idx="13"/>
          </p:nvPr>
        </p:nvSpPr>
        <p:spPr>
          <a:xfrm>
            <a:off x="913774" y="3051012"/>
            <a:ext cx="5106027" cy="2740187"/>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3" name="Content Placeholder 5"/>
          <p:cNvSpPr>
            <a:spLocks noGrp="1"/>
          </p:cNvSpPr>
          <p:nvPr>
            <p:ph sz="quarter" idx="14"/>
          </p:nvPr>
        </p:nvSpPr>
        <p:spPr>
          <a:xfrm>
            <a:off x="6172200" y="3051012"/>
            <a:ext cx="5105401" cy="2740187"/>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6/4/20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ante.journaldesfemmes.fr/fiches-sante-du-quotidien/2576945-fievre-bebe-enfant-que-faire-quand-consulter/"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feature=youtu.be&amp;v=5Zywu4tSTN4&amp;app=desktop" TargetMode="External"/><Relationship Id="rId7" Type="http://schemas.openxmlformats.org/officeDocument/2006/relationships/hyperlink" Target="http://www.logicieleducatif.fr/eveil/enseignement-moral-civique/memory-coronavirus.php" TargetMode="External"/><Relationship Id="rId2" Type="http://schemas.openxmlformats.org/officeDocument/2006/relationships/hyperlink" Target="http://www.dailymotion.com/video/x7tk257" TargetMode="External"/><Relationship Id="rId1" Type="http://schemas.openxmlformats.org/officeDocument/2006/relationships/slideLayout" Target="../slideLayouts/slideLayout8.xml"/><Relationship Id="rId6" Type="http://schemas.openxmlformats.org/officeDocument/2006/relationships/hyperlink" Target="http://ecolemariecurie.toutemonecole.fr/posts/2672494" TargetMode="External"/><Relationship Id="rId5" Type="http://schemas.openxmlformats.org/officeDocument/2006/relationships/hyperlink" Target="http://www.gouvernement.fr/partage/11434-coronavirus-le-lavage-des-mains" TargetMode="External"/><Relationship Id="rId4" Type="http://schemas.openxmlformats.org/officeDocument/2006/relationships/hyperlink" Target="https://padlet-uploads.storage.googleapis.com/486293445/ecf8e1ac6ec5b4a9db23ae75784de9f1/covid_19_Super_H_ros_R1.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BBA03D-953F-4A43-8FAE-D7A1BC8E0F6F}"/>
              </a:ext>
            </a:extLst>
          </p:cNvPr>
          <p:cNvSpPr>
            <a:spLocks noGrp="1"/>
          </p:cNvSpPr>
          <p:nvPr>
            <p:ph type="ctrTitle"/>
          </p:nvPr>
        </p:nvSpPr>
        <p:spPr/>
        <p:txBody>
          <a:bodyPr/>
          <a:lstStyle/>
          <a:p>
            <a:r>
              <a:rPr lang="fr-FR" dirty="0">
                <a:solidFill>
                  <a:schemeClr val="accent1"/>
                </a:solidFill>
              </a:rPr>
              <a:t>PROTOCOLE SANITAIRE COVID19</a:t>
            </a:r>
          </a:p>
        </p:txBody>
      </p:sp>
      <p:sp>
        <p:nvSpPr>
          <p:cNvPr id="3" name="Sous-titre 2">
            <a:extLst>
              <a:ext uri="{FF2B5EF4-FFF2-40B4-BE49-F238E27FC236}">
                <a16:creationId xmlns:a16="http://schemas.microsoft.com/office/drawing/2014/main" id="{90B5CC33-5F40-E440-AD2C-99B8E8432D27}"/>
              </a:ext>
            </a:extLst>
          </p:cNvPr>
          <p:cNvSpPr>
            <a:spLocks noGrp="1"/>
          </p:cNvSpPr>
          <p:nvPr>
            <p:ph type="subTitle" idx="1"/>
          </p:nvPr>
        </p:nvSpPr>
        <p:spPr/>
        <p:txBody>
          <a:bodyPr>
            <a:normAutofit fontScale="92500" lnSpcReduction="10000"/>
          </a:bodyPr>
          <a:lstStyle/>
          <a:p>
            <a:r>
              <a:rPr lang="fr-FR" dirty="0">
                <a:solidFill>
                  <a:schemeClr val="accent1"/>
                </a:solidFill>
              </a:rPr>
              <a:t>ECOLE ELEMENTAIRE ANATOLE France</a:t>
            </a:r>
          </a:p>
          <a:p>
            <a:r>
              <a:rPr lang="fr-FR" dirty="0">
                <a:solidFill>
                  <a:schemeClr val="accent1"/>
                </a:solidFill>
              </a:rPr>
              <a:t>24 rue de </a:t>
            </a:r>
            <a:r>
              <a:rPr lang="fr-FR" dirty="0" err="1">
                <a:solidFill>
                  <a:schemeClr val="accent1"/>
                </a:solidFill>
              </a:rPr>
              <a:t>normandie</a:t>
            </a:r>
            <a:r>
              <a:rPr lang="fr-FR" dirty="0">
                <a:solidFill>
                  <a:schemeClr val="accent1"/>
                </a:solidFill>
              </a:rPr>
              <a:t> </a:t>
            </a:r>
          </a:p>
          <a:p>
            <a:r>
              <a:rPr lang="fr-FR" dirty="0">
                <a:solidFill>
                  <a:schemeClr val="accent1"/>
                </a:solidFill>
              </a:rPr>
              <a:t>93290 </a:t>
            </a:r>
            <a:r>
              <a:rPr lang="fr-FR" dirty="0" err="1">
                <a:solidFill>
                  <a:schemeClr val="accent1"/>
                </a:solidFill>
              </a:rPr>
              <a:t>tremblay</a:t>
            </a:r>
            <a:r>
              <a:rPr lang="fr-FR" dirty="0">
                <a:solidFill>
                  <a:schemeClr val="accent1"/>
                </a:solidFill>
              </a:rPr>
              <a:t> en </a:t>
            </a:r>
            <a:r>
              <a:rPr lang="fr-FR" dirty="0" err="1">
                <a:solidFill>
                  <a:schemeClr val="accent1"/>
                </a:solidFill>
              </a:rPr>
              <a:t>france</a:t>
            </a:r>
            <a:endParaRPr lang="fr-FR" dirty="0">
              <a:solidFill>
                <a:schemeClr val="accent1"/>
              </a:solidFill>
            </a:endParaRPr>
          </a:p>
        </p:txBody>
      </p:sp>
    </p:spTree>
    <p:extLst>
      <p:ext uri="{BB962C8B-B14F-4D97-AF65-F5344CB8AC3E}">
        <p14:creationId xmlns:p14="http://schemas.microsoft.com/office/powerpoint/2010/main" val="231517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BA234-3F25-9540-89F0-D6F0460A7EB8}"/>
              </a:ext>
            </a:extLst>
          </p:cNvPr>
          <p:cNvSpPr>
            <a:spLocks noGrp="1"/>
          </p:cNvSpPr>
          <p:nvPr>
            <p:ph type="title"/>
          </p:nvPr>
        </p:nvSpPr>
        <p:spPr>
          <a:xfrm>
            <a:off x="2502544" y="0"/>
            <a:ext cx="3935688" cy="1287780"/>
          </a:xfrm>
        </p:spPr>
        <p:txBody>
          <a:bodyPr>
            <a:normAutofit fontScale="90000"/>
          </a:bodyPr>
          <a:lstStyle/>
          <a:p>
            <a:r>
              <a:rPr lang="fr-FR" dirty="0">
                <a:solidFill>
                  <a:srgbClr val="FFC000"/>
                </a:solidFill>
              </a:rPr>
              <a:t>REGLES SANITAIRES A RESPECTER PAR LA VILLE</a:t>
            </a:r>
          </a:p>
        </p:txBody>
      </p:sp>
      <p:pic>
        <p:nvPicPr>
          <p:cNvPr id="6" name="Espace réservé du contenu 5">
            <a:extLst>
              <a:ext uri="{FF2B5EF4-FFF2-40B4-BE49-F238E27FC236}">
                <a16:creationId xmlns:a16="http://schemas.microsoft.com/office/drawing/2014/main" id="{C2613F49-74FE-9C40-9CF7-F70A6B52DE6D}"/>
              </a:ext>
            </a:extLst>
          </p:cNvPr>
          <p:cNvPicPr>
            <a:picLocks noGrp="1" noChangeAspect="1"/>
          </p:cNvPicPr>
          <p:nvPr>
            <p:ph sz="quarter" idx="13"/>
          </p:nvPr>
        </p:nvPicPr>
        <p:blipFill>
          <a:blip r:embed="rId2"/>
          <a:stretch>
            <a:fillRect/>
          </a:stretch>
        </p:blipFill>
        <p:spPr>
          <a:xfrm>
            <a:off x="7957370" y="342900"/>
            <a:ext cx="2466029" cy="1565910"/>
          </a:xfrm>
        </p:spPr>
      </p:pic>
      <p:sp>
        <p:nvSpPr>
          <p:cNvPr id="4" name="Espace réservé du texte 3">
            <a:extLst>
              <a:ext uri="{FF2B5EF4-FFF2-40B4-BE49-F238E27FC236}">
                <a16:creationId xmlns:a16="http://schemas.microsoft.com/office/drawing/2014/main" id="{29AC1FEB-10ED-2144-9277-AD67B1431561}"/>
              </a:ext>
            </a:extLst>
          </p:cNvPr>
          <p:cNvSpPr>
            <a:spLocks noGrp="1"/>
          </p:cNvSpPr>
          <p:nvPr>
            <p:ph type="body" sz="half" idx="2"/>
          </p:nvPr>
        </p:nvSpPr>
        <p:spPr>
          <a:xfrm>
            <a:off x="582930" y="1394460"/>
            <a:ext cx="7374440" cy="5269230"/>
          </a:xfrm>
        </p:spPr>
        <p:txBody>
          <a:bodyPr>
            <a:normAutofit lnSpcReduction="10000"/>
          </a:bodyPr>
          <a:lstStyle/>
          <a:p>
            <a:r>
              <a:rPr lang="fr-FR" dirty="0"/>
              <a:t>Nettoyage approfondi de l’école avant la rentrée</a:t>
            </a:r>
          </a:p>
          <a:p>
            <a:r>
              <a:rPr lang="fr-FR" dirty="0"/>
              <a:t>Nettoyage  APPROFONDI TOUS LES JOURS A LA FIN DES COURS</a:t>
            </a:r>
          </a:p>
          <a:p>
            <a:r>
              <a:rPr lang="fr-FR" dirty="0"/>
              <a:t>Nettoyage et désinfection des sols, tables et chaises au minimum 1 fois par jour</a:t>
            </a:r>
          </a:p>
          <a:p>
            <a:r>
              <a:rPr lang="fr-FR" dirty="0"/>
              <a:t>Nettoyage et désinfection plusieurs fois par jour lavabos, toilettes, chasses d’eau, loquets, interrupteurs, poignées portes et fenêtres, télécommandes, claviers, écrans , souris, supports pédagogiques, matériel utilisé en classe </a:t>
            </a:r>
          </a:p>
          <a:p>
            <a:r>
              <a:rPr lang="fr-FR" u="sng" dirty="0"/>
              <a:t>Nettoyer </a:t>
            </a:r>
            <a:r>
              <a:rPr lang="fr-FR" dirty="0"/>
              <a:t>avec un détergent usuel et rincer</a:t>
            </a:r>
          </a:p>
          <a:p>
            <a:r>
              <a:rPr lang="fr-FR" u="sng" dirty="0"/>
              <a:t>Désinfecter</a:t>
            </a:r>
            <a:r>
              <a:rPr lang="fr-FR" dirty="0"/>
              <a:t> avec un produit virucide CONFORME À LA ANORME EN 14476 (possibilité d’utiliser des lingettes conformes a cette norme) ou à défaut eau de javel à 2,6 % dosée à 10%</a:t>
            </a:r>
          </a:p>
          <a:p>
            <a:r>
              <a:rPr lang="fr-FR" dirty="0"/>
              <a:t>FOURNIR DU SAVON ET DES ESSUIE-MAINS JETABLES EN QUANTITÉ</a:t>
            </a:r>
          </a:p>
          <a:p>
            <a:r>
              <a:rPr lang="fr-FR" dirty="0"/>
              <a:t>VIDAGE DES POUBELLES AU MOINS 1 FOIS PAR JOUR</a:t>
            </a:r>
          </a:p>
          <a:p>
            <a:r>
              <a:rPr lang="fr-FR" dirty="0"/>
              <a:t>AÉRER LES LOCAUX EN DEHORS DU TEMPS SCOLAIRE</a:t>
            </a:r>
          </a:p>
          <a:p>
            <a:endParaRPr lang="fr-FR" dirty="0"/>
          </a:p>
        </p:txBody>
      </p:sp>
      <p:sp>
        <p:nvSpPr>
          <p:cNvPr id="5" name="ZoneTexte 4">
            <a:extLst>
              <a:ext uri="{FF2B5EF4-FFF2-40B4-BE49-F238E27FC236}">
                <a16:creationId xmlns:a16="http://schemas.microsoft.com/office/drawing/2014/main" id="{88B9FCE7-4F12-344A-A497-9C78092C640E}"/>
              </a:ext>
            </a:extLst>
          </p:cNvPr>
          <p:cNvSpPr txBox="1"/>
          <p:nvPr/>
        </p:nvSpPr>
        <p:spPr>
          <a:xfrm>
            <a:off x="7957370" y="2091691"/>
            <a:ext cx="4124140" cy="3970318"/>
          </a:xfrm>
          <a:prstGeom prst="rect">
            <a:avLst/>
          </a:prstGeom>
          <a:solidFill>
            <a:schemeClr val="accent2"/>
          </a:solidFill>
        </p:spPr>
        <p:txBody>
          <a:bodyPr wrap="square" rtlCol="0">
            <a:spAutoFit/>
          </a:bodyPr>
          <a:lstStyle/>
          <a:p>
            <a:r>
              <a:rPr lang="fr-FR" dirty="0"/>
              <a:t>LES ENSEIGNANTS NE POURRONT PAS ASSURER À 100%</a:t>
            </a:r>
          </a:p>
          <a:p>
            <a:pPr marL="285750" indent="-285750">
              <a:buFont typeface="Arial" panose="020B0604020202020204" pitchFamily="34" charset="0"/>
              <a:buChar char="•"/>
            </a:pPr>
            <a:r>
              <a:rPr lang="fr-FR" dirty="0"/>
              <a:t>Que les produits utilisés sont aux normes (compétence municipale)</a:t>
            </a:r>
          </a:p>
          <a:p>
            <a:pPr marL="285750" indent="-285750">
              <a:buFont typeface="Arial" panose="020B0604020202020204" pitchFamily="34" charset="0"/>
              <a:buChar char="•"/>
            </a:pPr>
            <a:r>
              <a:rPr lang="fr-FR" dirty="0"/>
              <a:t>Que les nettoyages et désinfections des locaux sont assurés dans les conditions du protocole national ( compétence municipale)</a:t>
            </a:r>
          </a:p>
          <a:p>
            <a:pPr marL="285750" indent="-285750">
              <a:buFont typeface="Arial" panose="020B0604020202020204" pitchFamily="34" charset="0"/>
              <a:buChar char="•"/>
            </a:pPr>
            <a:endParaRPr lang="fr-FR" dirty="0"/>
          </a:p>
          <a:p>
            <a:r>
              <a:rPr lang="fr-FR" dirty="0"/>
              <a:t>LES ENSEIGNANTS CONTROLERONT VISUELLEMENT QUE LES SALLES SONT PROPRES ET LES POUBELLES VIDÉES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25898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DC1C5D-D0E6-2840-A518-4502D47596A4}"/>
              </a:ext>
            </a:extLst>
          </p:cNvPr>
          <p:cNvSpPr/>
          <p:nvPr/>
        </p:nvSpPr>
        <p:spPr>
          <a:xfrm>
            <a:off x="444114" y="670467"/>
            <a:ext cx="3151312" cy="369332"/>
          </a:xfrm>
          <a:prstGeom prst="rect">
            <a:avLst/>
          </a:prstGeom>
          <a:solidFill>
            <a:schemeClr val="accent1"/>
          </a:solidFill>
        </p:spPr>
        <p:txBody>
          <a:bodyPr wrap="none">
            <a:spAutoFit/>
          </a:bodyPr>
          <a:lstStyle/>
          <a:p>
            <a:r>
              <a:rPr lang="fr-FR" dirty="0">
                <a:highlight>
                  <a:srgbClr val="F86062"/>
                </a:highlight>
              </a:rPr>
              <a:t>GESTION DE LA RESTAURATION</a:t>
            </a:r>
          </a:p>
        </p:txBody>
      </p:sp>
      <p:pic>
        <p:nvPicPr>
          <p:cNvPr id="5" name="Image 4">
            <a:extLst>
              <a:ext uri="{FF2B5EF4-FFF2-40B4-BE49-F238E27FC236}">
                <a16:creationId xmlns:a16="http://schemas.microsoft.com/office/drawing/2014/main" id="{4020D355-A6EA-9B45-86AE-B888DA241A49}"/>
              </a:ext>
            </a:extLst>
          </p:cNvPr>
          <p:cNvPicPr>
            <a:picLocks noChangeAspect="1"/>
          </p:cNvPicPr>
          <p:nvPr/>
        </p:nvPicPr>
        <p:blipFill>
          <a:blip r:embed="rId3"/>
          <a:stretch>
            <a:fillRect/>
          </a:stretch>
        </p:blipFill>
        <p:spPr>
          <a:xfrm>
            <a:off x="290623" y="218237"/>
            <a:ext cx="2112920" cy="247649"/>
          </a:xfrm>
          <a:prstGeom prst="rect">
            <a:avLst/>
          </a:prstGeom>
        </p:spPr>
      </p:pic>
      <p:sp>
        <p:nvSpPr>
          <p:cNvPr id="7" name="Rectangle 6">
            <a:extLst>
              <a:ext uri="{FF2B5EF4-FFF2-40B4-BE49-F238E27FC236}">
                <a16:creationId xmlns:a16="http://schemas.microsoft.com/office/drawing/2014/main" id="{65B26588-CD41-EE4B-B1EE-D8287F069523}"/>
              </a:ext>
            </a:extLst>
          </p:cNvPr>
          <p:cNvSpPr/>
          <p:nvPr/>
        </p:nvSpPr>
        <p:spPr>
          <a:xfrm>
            <a:off x="338922" y="1175581"/>
            <a:ext cx="6255842" cy="5078313"/>
          </a:xfrm>
          <a:prstGeom prst="rect">
            <a:avLst/>
          </a:prstGeom>
          <a:ln>
            <a:solidFill>
              <a:srgbClr val="F86062"/>
            </a:solidFill>
          </a:ln>
        </p:spPr>
        <p:txBody>
          <a:bodyPr wrap="square">
            <a:spAutoFit/>
          </a:bodyPr>
          <a:lstStyle/>
          <a:p>
            <a:pPr algn="just"/>
            <a:r>
              <a:rPr lang="fr-FR" b="1" u="sng" dirty="0">
                <a:latin typeface="Cambria" panose="02040503050406030204" pitchFamily="18" charset="0"/>
                <a:ea typeface="Times New Roman" panose="02020603050405020304" pitchFamily="18" charset="0"/>
                <a:cs typeface="Times New Roman" panose="02020603050405020304" pitchFamily="18" charset="0"/>
              </a:rPr>
              <a:t>Le protocole recommandé</a:t>
            </a:r>
            <a:endParaRPr lang="fr-FR" dirty="0">
              <a:latin typeface="Calibri" panose="020F0502020204030204" pitchFamily="34" charset="0"/>
            </a:endParaRPr>
          </a:p>
          <a:p>
            <a:pPr algn="just"/>
            <a:r>
              <a:rPr lang="fr-FR" dirty="0">
                <a:latin typeface="Calibri" panose="020F0502020204030204" pitchFamily="34" charset="0"/>
              </a:rPr>
              <a:t>Le respect des mesures physiques de distanciation s’applique dans tous les contextes et tous les espaces : les temps de passage, la circulation, la distribution des repas. La gestion des matériels collectifs (plateaux, couverts, brocs d’eau, etc.) est adaptée pour limiter les contacts. </a:t>
            </a:r>
            <a:endParaRPr lang="fr-FR" dirty="0">
              <a:effectLst/>
            </a:endParaRPr>
          </a:p>
          <a:p>
            <a:pPr algn="just"/>
            <a:r>
              <a:rPr lang="fr-FR" dirty="0">
                <a:latin typeface="Calibri" panose="020F0502020204030204" pitchFamily="34" charset="0"/>
              </a:rPr>
              <a:t>Organiser le lavage des mains avant et après chaque repas. </a:t>
            </a:r>
            <a:endParaRPr lang="fr-FR" dirty="0">
              <a:effectLst/>
            </a:endParaRPr>
          </a:p>
          <a:p>
            <a:pPr algn="just"/>
            <a:r>
              <a:rPr lang="fr-FR" dirty="0">
                <a:latin typeface="Calibri" panose="020F0502020204030204" pitchFamily="34" charset="0"/>
              </a:rPr>
              <a:t>En cas d’assistance aux élèves pour la prise des repas, veiller à ce que les personnels portent un masque et se lavent les mains entre chaque contact. </a:t>
            </a:r>
            <a:endParaRPr lang="fr-FR" dirty="0">
              <a:effectLst/>
            </a:endParaRPr>
          </a:p>
          <a:p>
            <a:pPr algn="just"/>
            <a:r>
              <a:rPr lang="fr-FR" dirty="0">
                <a:latin typeface="Calibri" panose="020F0502020204030204" pitchFamily="34" charset="0"/>
              </a:rPr>
              <a:t>Nettoyer les tables, les chaises après chaque service</a:t>
            </a:r>
            <a:endParaRPr lang="fr-FR" dirty="0">
              <a:effectLst/>
            </a:endParaRPr>
          </a:p>
          <a:p>
            <a:pPr algn="just"/>
            <a:r>
              <a:rPr lang="fr-FR" dirty="0">
                <a:latin typeface="Calibri" panose="020F0502020204030204" pitchFamily="34" charset="0"/>
              </a:rPr>
              <a:t>Prévoir les modalités de distribution d’eau de manière à limiter les contacts. </a:t>
            </a:r>
            <a:endParaRPr lang="fr-FR" dirty="0">
              <a:effectLst/>
            </a:endParaRPr>
          </a:p>
          <a:p>
            <a:pPr algn="just"/>
            <a:r>
              <a:rPr lang="fr-FR" dirty="0">
                <a:latin typeface="Calibri" panose="020F0502020204030204" pitchFamily="34" charset="0"/>
              </a:rPr>
              <a:t>Adapter la distribution des repas et des couverts pour limiter les contacts. </a:t>
            </a:r>
            <a:endParaRPr lang="fr-FR" dirty="0">
              <a:effectLst/>
            </a:endParaRPr>
          </a:p>
          <a:p>
            <a:pPr algn="just"/>
            <a:r>
              <a:rPr lang="fr-FR" dirty="0">
                <a:latin typeface="Calibri" panose="020F0502020204030204" pitchFamily="34" charset="0"/>
              </a:rPr>
              <a:t>Aérer le local de prise des repas avant et après </a:t>
            </a:r>
          </a:p>
          <a:p>
            <a:pPr algn="just"/>
            <a:r>
              <a:rPr lang="fr-FR" dirty="0">
                <a:latin typeface="Calibri" panose="020F0502020204030204" pitchFamily="34" charset="0"/>
              </a:rPr>
              <a:t>Déposer les déchets dans des poubelles équipées de sacs. Vider les poubelles quotidiennement. </a:t>
            </a:r>
            <a:endParaRPr lang="fr-FR" dirty="0">
              <a:effectLst/>
            </a:endParaRPr>
          </a:p>
        </p:txBody>
      </p:sp>
      <p:graphicFrame>
        <p:nvGraphicFramePr>
          <p:cNvPr id="10" name="Diagramme 9">
            <a:extLst>
              <a:ext uri="{FF2B5EF4-FFF2-40B4-BE49-F238E27FC236}">
                <a16:creationId xmlns:a16="http://schemas.microsoft.com/office/drawing/2014/main" id="{CDB0E1EB-8CEC-0E46-9AC9-8EEEE4DFF84E}"/>
              </a:ext>
            </a:extLst>
          </p:cNvPr>
          <p:cNvGraphicFramePr/>
          <p:nvPr>
            <p:extLst/>
          </p:nvPr>
        </p:nvGraphicFramePr>
        <p:xfrm>
          <a:off x="6777183" y="2719854"/>
          <a:ext cx="5339645" cy="37902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Ellipse 10">
            <a:extLst>
              <a:ext uri="{FF2B5EF4-FFF2-40B4-BE49-F238E27FC236}">
                <a16:creationId xmlns:a16="http://schemas.microsoft.com/office/drawing/2014/main" id="{593E2667-0094-A045-8D7B-3337D425CA34}"/>
              </a:ext>
            </a:extLst>
          </p:cNvPr>
          <p:cNvSpPr/>
          <p:nvPr/>
        </p:nvSpPr>
        <p:spPr>
          <a:xfrm>
            <a:off x="7638859" y="218237"/>
            <a:ext cx="3770489" cy="2150890"/>
          </a:xfrm>
          <a:prstGeom prst="ellipse">
            <a:avLst/>
          </a:prstGeom>
          <a:solidFill>
            <a:schemeClr val="accent1">
              <a:alpha val="58000"/>
            </a:schemeClr>
          </a:solidFill>
          <a:ln>
            <a:solidFill>
              <a:srgbClr val="F8606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la </a:t>
            </a:r>
            <a:r>
              <a:rPr lang="fr-FR" sz="1400" u="sng" dirty="0"/>
              <a:t>distanciation physique quelque soit le poste de travail</a:t>
            </a:r>
            <a:r>
              <a:rPr lang="fr-FR" sz="1400" dirty="0"/>
              <a:t> (au moins 1 mètre entre chaque personne pour éviter les contacts directs et une contamination respiratoire et/ou par gouttelettes)</a:t>
            </a:r>
            <a:r>
              <a:rPr lang="fr-FR" sz="1400" dirty="0">
                <a:effectLst/>
              </a:rPr>
              <a:t> </a:t>
            </a:r>
            <a:endParaRPr lang="fr-FR" sz="1400" dirty="0"/>
          </a:p>
        </p:txBody>
      </p:sp>
      <p:sp>
        <p:nvSpPr>
          <p:cNvPr id="16" name="Espace réservé du pied de page 15">
            <a:extLst>
              <a:ext uri="{FF2B5EF4-FFF2-40B4-BE49-F238E27FC236}">
                <a16:creationId xmlns:a16="http://schemas.microsoft.com/office/drawing/2014/main" id="{536C04D4-9D3B-2446-9F58-0DF7588CB3BA}"/>
              </a:ext>
            </a:extLst>
          </p:cNvPr>
          <p:cNvSpPr>
            <a:spLocks noGrp="1"/>
          </p:cNvSpPr>
          <p:nvPr>
            <p:ph type="ftr" sz="quarter" idx="11"/>
          </p:nvPr>
        </p:nvSpPr>
        <p:spPr>
          <a:xfrm>
            <a:off x="965972" y="6422058"/>
            <a:ext cx="6672887" cy="365125"/>
          </a:xfrm>
        </p:spPr>
        <p:txBody>
          <a:bodyPr/>
          <a:lstStyle/>
          <a:p>
            <a:r>
              <a:rPr lang="fr-FR" dirty="0"/>
              <a:t>PROTOCOLES COVID - TREMBLAY EN FRANCE</a:t>
            </a:r>
          </a:p>
        </p:txBody>
      </p:sp>
      <p:sp>
        <p:nvSpPr>
          <p:cNvPr id="2" name="ZoneTexte 1">
            <a:extLst>
              <a:ext uri="{FF2B5EF4-FFF2-40B4-BE49-F238E27FC236}">
                <a16:creationId xmlns:a16="http://schemas.microsoft.com/office/drawing/2014/main" id="{42C495AE-2D1E-EA4C-9FBB-294D849AFCC1}"/>
              </a:ext>
            </a:extLst>
          </p:cNvPr>
          <p:cNvSpPr txBox="1"/>
          <p:nvPr/>
        </p:nvSpPr>
        <p:spPr>
          <a:xfrm>
            <a:off x="4011930" y="365760"/>
            <a:ext cx="3360420" cy="646331"/>
          </a:xfrm>
          <a:prstGeom prst="rect">
            <a:avLst/>
          </a:prstGeom>
          <a:noFill/>
        </p:spPr>
        <p:txBody>
          <a:bodyPr wrap="square" rtlCol="0">
            <a:spAutoFit/>
          </a:bodyPr>
          <a:lstStyle/>
          <a:p>
            <a:pPr algn="ctr"/>
            <a:r>
              <a:rPr lang="fr-FR" dirty="0"/>
              <a:t> </a:t>
            </a:r>
            <a:r>
              <a:rPr lang="fr-FR" b="1" i="1" dirty="0"/>
              <a:t>1 ANIMATEUR POUR CHAQUE GROUPE CLASSE</a:t>
            </a:r>
          </a:p>
        </p:txBody>
      </p:sp>
    </p:spTree>
    <p:extLst>
      <p:ext uri="{BB962C8B-B14F-4D97-AF65-F5344CB8AC3E}">
        <p14:creationId xmlns:p14="http://schemas.microsoft.com/office/powerpoint/2010/main" val="304647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FBD6B2-D763-7242-8522-DA355AABC62E}"/>
              </a:ext>
            </a:extLst>
          </p:cNvPr>
          <p:cNvSpPr/>
          <p:nvPr/>
        </p:nvSpPr>
        <p:spPr>
          <a:xfrm>
            <a:off x="642937" y="684421"/>
            <a:ext cx="4131946" cy="523220"/>
          </a:xfrm>
          <a:prstGeom prst="rect">
            <a:avLst/>
          </a:prstGeom>
          <a:solidFill>
            <a:schemeClr val="accent1"/>
          </a:solidFill>
        </p:spPr>
        <p:txBody>
          <a:bodyPr wrap="square">
            <a:spAutoFit/>
          </a:bodyPr>
          <a:lstStyle/>
          <a:p>
            <a:r>
              <a:rPr lang="fr-FR" sz="2800" dirty="0">
                <a:highlight>
                  <a:srgbClr val="F86062"/>
                </a:highlight>
              </a:rPr>
              <a:t>Accueil du matin et du soir</a:t>
            </a:r>
          </a:p>
        </p:txBody>
      </p:sp>
      <p:pic>
        <p:nvPicPr>
          <p:cNvPr id="6" name="Image 5">
            <a:extLst>
              <a:ext uri="{FF2B5EF4-FFF2-40B4-BE49-F238E27FC236}">
                <a16:creationId xmlns:a16="http://schemas.microsoft.com/office/drawing/2014/main" id="{3C0620CB-02D7-B942-A401-76815BDB0294}"/>
              </a:ext>
            </a:extLst>
          </p:cNvPr>
          <p:cNvPicPr>
            <a:picLocks noChangeAspect="1"/>
          </p:cNvPicPr>
          <p:nvPr/>
        </p:nvPicPr>
        <p:blipFill>
          <a:blip r:embed="rId2"/>
          <a:stretch>
            <a:fillRect/>
          </a:stretch>
        </p:blipFill>
        <p:spPr>
          <a:xfrm>
            <a:off x="290623" y="218237"/>
            <a:ext cx="2112920" cy="247649"/>
          </a:xfrm>
          <a:prstGeom prst="rect">
            <a:avLst/>
          </a:prstGeom>
        </p:spPr>
      </p:pic>
      <p:sp>
        <p:nvSpPr>
          <p:cNvPr id="10" name="Rectangle 9">
            <a:extLst>
              <a:ext uri="{FF2B5EF4-FFF2-40B4-BE49-F238E27FC236}">
                <a16:creationId xmlns:a16="http://schemas.microsoft.com/office/drawing/2014/main" id="{430A6C98-6C68-0348-8432-E01E0000BF5F}"/>
              </a:ext>
            </a:extLst>
          </p:cNvPr>
          <p:cNvSpPr/>
          <p:nvPr/>
        </p:nvSpPr>
        <p:spPr>
          <a:xfrm>
            <a:off x="5668928" y="192837"/>
            <a:ext cx="6096000" cy="5560368"/>
          </a:xfrm>
          <a:prstGeom prst="rect">
            <a:avLst/>
          </a:prstGeom>
        </p:spPr>
        <p:txBody>
          <a:bodyPr>
            <a:spAutoFit/>
          </a:bodyPr>
          <a:lstStyle/>
          <a:p>
            <a:pPr lvl="0">
              <a:lnSpc>
                <a:spcPct val="115000"/>
              </a:lnSpc>
              <a:spcBef>
                <a:spcPts val="2400"/>
              </a:spcBef>
              <a:spcAft>
                <a:spcPts val="0"/>
              </a:spcAft>
            </a:pPr>
            <a:r>
              <a:rPr lang="fr-FR" sz="1400" b="1" kern="0" dirty="0">
                <a:solidFill>
                  <a:srgbClr val="E4595B"/>
                </a:solidFill>
                <a:effectLst/>
                <a:latin typeface="Calibri Light" panose="020F0302020204030204" pitchFamily="34" charset="0"/>
                <a:ea typeface="Yu Gothic Light" panose="020B0300000000000000" pitchFamily="34" charset="-128"/>
                <a:cs typeface="Times New Roman" panose="02020603050405020304" pitchFamily="18" charset="0"/>
              </a:rPr>
              <a:t>ACCUEIL DU MATIN ET DU SOIR</a:t>
            </a:r>
            <a:endParaRPr lang="fr-FR" sz="1400" dirty="0">
              <a:solidFill>
                <a:srgbClr val="E4595B"/>
              </a:solidFill>
              <a:effectLst/>
              <a:latin typeface="Calibri" panose="020F0502020204030204" pitchFamily="34" charset="0"/>
              <a:ea typeface="Yu Mincho" panose="02020400000000000000" pitchFamily="18" charset="-128"/>
              <a:cs typeface="Times New Roman" panose="02020603050405020304" pitchFamily="18" charset="0"/>
            </a:endParaRPr>
          </a:p>
          <a:p>
            <a:pPr lvl="1">
              <a:lnSpc>
                <a:spcPct val="115000"/>
              </a:lnSpc>
              <a:spcBef>
                <a:spcPts val="1000"/>
              </a:spcBef>
              <a:spcAft>
                <a:spcPts val="0"/>
              </a:spcAft>
            </a:pPr>
            <a:r>
              <a:rPr lang="fr-FR" sz="1400" b="1" dirty="0">
                <a:solidFill>
                  <a:srgbClr val="E4595B"/>
                </a:solidFill>
                <a:effectLst/>
                <a:latin typeface="Calibri Light" panose="020F0302020204030204" pitchFamily="34" charset="0"/>
                <a:ea typeface="Yu Gothic Light" panose="020B0300000000000000" pitchFamily="34" charset="-128"/>
                <a:cs typeface="Times New Roman" panose="02020603050405020304" pitchFamily="18" charset="0"/>
              </a:rPr>
              <a:t>Accueil des familles et des enfants en échelonné</a:t>
            </a:r>
          </a:p>
          <a:p>
            <a:pPr>
              <a:lnSpc>
                <a:spcPct val="115000"/>
              </a:lnSpc>
              <a:spcAft>
                <a:spcPts val="1000"/>
              </a:spcAft>
            </a:pPr>
            <a:r>
              <a:rPr lang="fr-FR" sz="1400" dirty="0">
                <a:effectLst/>
                <a:latin typeface="Calibri" panose="020F0502020204030204" pitchFamily="34" charset="0"/>
                <a:ea typeface="Yu Mincho" panose="02020400000000000000" pitchFamily="18" charset="-128"/>
                <a:cs typeface="Times New Roman" panose="02020603050405020304" pitchFamily="18" charset="0"/>
              </a:rPr>
              <a:t> </a:t>
            </a:r>
          </a:p>
          <a:p>
            <a:pPr marL="342900" lvl="0" indent="-342900">
              <a:lnSpc>
                <a:spcPct val="150000"/>
              </a:lnSpc>
              <a:spcAft>
                <a:spcPts val="0"/>
              </a:spcAft>
              <a:buFont typeface="Wingdings" pitchFamily="2" charset="2"/>
              <a:buChar char=""/>
            </a:pPr>
            <a:r>
              <a:rPr lang="fr-FR" sz="1400" dirty="0">
                <a:effectLst/>
                <a:latin typeface="Calibri" panose="020F0502020204030204" pitchFamily="34" charset="0"/>
                <a:ea typeface="Yu Mincho" panose="02020400000000000000" pitchFamily="18" charset="-128"/>
                <a:cs typeface="Times New Roman" panose="02020603050405020304" pitchFamily="18" charset="0"/>
              </a:rPr>
              <a:t>Laisser le portail ouvert en continu</a:t>
            </a:r>
          </a:p>
          <a:p>
            <a:pPr marL="342900" lvl="0" indent="-342900">
              <a:lnSpc>
                <a:spcPct val="150000"/>
              </a:lnSpc>
              <a:spcAft>
                <a:spcPts val="0"/>
              </a:spcAft>
              <a:buFont typeface="Wingdings" pitchFamily="2" charset="2"/>
              <a:buChar char=""/>
            </a:pPr>
            <a:r>
              <a:rPr lang="fr-FR" sz="1400" dirty="0">
                <a:effectLst/>
                <a:latin typeface="Calibri" panose="020F0502020204030204" pitchFamily="34" charset="0"/>
                <a:ea typeface="Yu Mincho" panose="02020400000000000000" pitchFamily="18" charset="-128"/>
                <a:cs typeface="Times New Roman" panose="02020603050405020304" pitchFamily="18" charset="0"/>
              </a:rPr>
              <a:t>1 Animateur au portail (les parents ne peuvent entrer ni dans la cour, ni dans les locaux)</a:t>
            </a:r>
          </a:p>
          <a:p>
            <a:pPr marL="342900" lvl="0" indent="-342900">
              <a:lnSpc>
                <a:spcPct val="150000"/>
              </a:lnSpc>
              <a:spcAft>
                <a:spcPts val="0"/>
              </a:spcAft>
              <a:buFont typeface="Wingdings" pitchFamily="2" charset="2"/>
              <a:buChar char=""/>
            </a:pPr>
            <a:r>
              <a:rPr lang="fr-FR" sz="1400" dirty="0">
                <a:effectLst/>
                <a:latin typeface="Calibri" panose="020F0502020204030204" pitchFamily="34" charset="0"/>
                <a:ea typeface="Yu Mincho" panose="02020400000000000000" pitchFamily="18" charset="-128"/>
                <a:cs typeface="Times New Roman" panose="02020603050405020304" pitchFamily="18" charset="0"/>
              </a:rPr>
              <a:t>1 animateur à l’accueil pour inscrire les enfants  </a:t>
            </a:r>
          </a:p>
          <a:p>
            <a:pPr marL="342900" lvl="0" indent="-342900">
              <a:lnSpc>
                <a:spcPct val="150000"/>
              </a:lnSpc>
              <a:spcAft>
                <a:spcPts val="0"/>
              </a:spcAft>
              <a:buFont typeface="Wingdings" pitchFamily="2" charset="2"/>
              <a:buChar char=""/>
            </a:pPr>
            <a:r>
              <a:rPr lang="fr-FR" sz="1400" dirty="0">
                <a:effectLst/>
                <a:latin typeface="Calibri" panose="020F0502020204030204" pitchFamily="34" charset="0"/>
                <a:ea typeface="Yu Mincho" panose="02020400000000000000" pitchFamily="18" charset="-128"/>
                <a:cs typeface="Times New Roman" panose="02020603050405020304" pitchFamily="18" charset="0"/>
              </a:rPr>
              <a:t>1 animateur avec les enfants dans une salle </a:t>
            </a:r>
          </a:p>
          <a:p>
            <a:pPr marL="342900" lvl="0" indent="-342900">
              <a:lnSpc>
                <a:spcPct val="150000"/>
              </a:lnSpc>
              <a:spcAft>
                <a:spcPts val="0"/>
              </a:spcAft>
              <a:buFont typeface="Wingdings" pitchFamily="2" charset="2"/>
              <a:buChar char=""/>
            </a:pPr>
            <a:r>
              <a:rPr lang="fr-FR" sz="1400" dirty="0">
                <a:effectLst/>
                <a:latin typeface="Calibri" panose="020F0502020204030204" pitchFamily="34" charset="0"/>
                <a:ea typeface="Yu Mincho" panose="02020400000000000000" pitchFamily="18" charset="-128"/>
                <a:cs typeface="Times New Roman" panose="02020603050405020304" pitchFamily="18" charset="0"/>
              </a:rPr>
              <a:t>Les enfants doivent se laver les mains avec du savon à leur arrivée ; Mettre en œuvre le moyen de s’assurer que les enfants se lavent correctement les mains</a:t>
            </a:r>
          </a:p>
          <a:p>
            <a:pPr lvl="1">
              <a:lnSpc>
                <a:spcPct val="115000"/>
              </a:lnSpc>
              <a:spcBef>
                <a:spcPts val="1000"/>
              </a:spcBef>
              <a:spcAft>
                <a:spcPts val="0"/>
              </a:spcAft>
            </a:pPr>
            <a:r>
              <a:rPr lang="fr-FR" sz="1400" b="1" dirty="0">
                <a:solidFill>
                  <a:srgbClr val="E4595B"/>
                </a:solidFill>
                <a:effectLst/>
                <a:latin typeface="Calibri Light" panose="020F0302020204030204" pitchFamily="34" charset="0"/>
                <a:ea typeface="Yu Gothic Light" panose="020B0300000000000000" pitchFamily="34" charset="-128"/>
                <a:cs typeface="Times New Roman" panose="02020603050405020304" pitchFamily="18" charset="0"/>
              </a:rPr>
              <a:t>Répartition des enfants</a:t>
            </a:r>
          </a:p>
          <a:p>
            <a:pPr marL="457200">
              <a:lnSpc>
                <a:spcPct val="115000"/>
              </a:lnSpc>
              <a:spcAft>
                <a:spcPts val="0"/>
              </a:spcAft>
            </a:pPr>
            <a:r>
              <a:rPr lang="fr-FR" sz="1400" dirty="0">
                <a:effectLst/>
                <a:latin typeface="Calibri" panose="020F0502020204030204" pitchFamily="34" charset="0"/>
                <a:ea typeface="Yu Mincho" panose="02020400000000000000" pitchFamily="18" charset="-128"/>
                <a:cs typeface="Times New Roman" panose="02020603050405020304" pitchFamily="18" charset="0"/>
              </a:rPr>
              <a:t> </a:t>
            </a:r>
          </a:p>
          <a:p>
            <a:pPr marL="342900" lvl="0" indent="-342900">
              <a:lnSpc>
                <a:spcPct val="150000"/>
              </a:lnSpc>
              <a:spcAft>
                <a:spcPts val="0"/>
              </a:spcAft>
              <a:buFont typeface="Wingdings" pitchFamily="2" charset="2"/>
              <a:buChar char=""/>
            </a:pPr>
            <a:r>
              <a:rPr lang="fr-FR" sz="1400" dirty="0">
                <a:effectLst/>
                <a:latin typeface="Calibri" panose="020F0502020204030204" pitchFamily="34" charset="0"/>
                <a:ea typeface="Yu Mincho" panose="02020400000000000000" pitchFamily="18" charset="-128"/>
                <a:cs typeface="Times New Roman" panose="02020603050405020304" pitchFamily="18" charset="0"/>
              </a:rPr>
              <a:t>10 enfants maximum par salle avec un animateur référent</a:t>
            </a:r>
          </a:p>
          <a:p>
            <a:pPr marL="342900" lvl="0" indent="-342900">
              <a:lnSpc>
                <a:spcPct val="150000"/>
              </a:lnSpc>
              <a:spcAft>
                <a:spcPts val="0"/>
              </a:spcAft>
              <a:buFont typeface="Wingdings" pitchFamily="2" charset="2"/>
              <a:buChar char=""/>
            </a:pPr>
            <a:r>
              <a:rPr lang="fr-FR" sz="1400" dirty="0">
                <a:effectLst/>
                <a:latin typeface="Calibri" panose="020F0502020204030204" pitchFamily="34" charset="0"/>
                <a:ea typeface="Yu Mincho" panose="02020400000000000000" pitchFamily="18" charset="-128"/>
                <a:cs typeface="Times New Roman" panose="02020603050405020304" pitchFamily="18" charset="0"/>
              </a:rPr>
              <a:t>Les espaces de jeux doivent être fermés et les échanges de matériels entre enfants proscrits (espace imitation, construction,…)</a:t>
            </a:r>
          </a:p>
          <a:p>
            <a:pPr marL="342900" lvl="0" indent="-342900">
              <a:lnSpc>
                <a:spcPct val="150000"/>
              </a:lnSpc>
              <a:spcAft>
                <a:spcPts val="1000"/>
              </a:spcAft>
              <a:buFont typeface="Wingdings" pitchFamily="2" charset="2"/>
              <a:buChar char=""/>
            </a:pPr>
            <a:r>
              <a:rPr lang="fr-FR" sz="1400" dirty="0">
                <a:effectLst/>
                <a:latin typeface="Calibri" panose="020F0502020204030204" pitchFamily="34" charset="0"/>
                <a:ea typeface="Yu Mincho" panose="02020400000000000000" pitchFamily="18" charset="-128"/>
                <a:cs typeface="Times New Roman" panose="02020603050405020304" pitchFamily="18" charset="0"/>
              </a:rPr>
              <a:t>Maximum 2 enfants par table, distanciation physique</a:t>
            </a:r>
          </a:p>
        </p:txBody>
      </p:sp>
      <p:sp>
        <p:nvSpPr>
          <p:cNvPr id="12" name="Espace réservé du pied de page 11">
            <a:extLst>
              <a:ext uri="{FF2B5EF4-FFF2-40B4-BE49-F238E27FC236}">
                <a16:creationId xmlns:a16="http://schemas.microsoft.com/office/drawing/2014/main" id="{5144C92C-A35E-2C4A-A689-90E5635711C5}"/>
              </a:ext>
            </a:extLst>
          </p:cNvPr>
          <p:cNvSpPr>
            <a:spLocks noGrp="1"/>
          </p:cNvSpPr>
          <p:nvPr>
            <p:ph type="ftr" sz="quarter" idx="11"/>
          </p:nvPr>
        </p:nvSpPr>
        <p:spPr>
          <a:xfrm>
            <a:off x="290623" y="6376399"/>
            <a:ext cx="6672887" cy="365125"/>
          </a:xfrm>
        </p:spPr>
        <p:txBody>
          <a:bodyPr/>
          <a:lstStyle/>
          <a:p>
            <a:r>
              <a:rPr lang="fr-FR" dirty="0"/>
              <a:t>PROTOCOLE COVID - TREMBLAY EN FRANCE</a:t>
            </a:r>
          </a:p>
        </p:txBody>
      </p:sp>
      <p:sp>
        <p:nvSpPr>
          <p:cNvPr id="2" name="ZoneTexte 1">
            <a:extLst>
              <a:ext uri="{FF2B5EF4-FFF2-40B4-BE49-F238E27FC236}">
                <a16:creationId xmlns:a16="http://schemas.microsoft.com/office/drawing/2014/main" id="{9CEF4EC7-0242-6A45-B6D9-6627C2582688}"/>
              </a:ext>
            </a:extLst>
          </p:cNvPr>
          <p:cNvSpPr txBox="1"/>
          <p:nvPr/>
        </p:nvSpPr>
        <p:spPr>
          <a:xfrm>
            <a:off x="290623" y="3102422"/>
            <a:ext cx="4692016" cy="923330"/>
          </a:xfrm>
          <a:prstGeom prst="rect">
            <a:avLst/>
          </a:prstGeom>
          <a:noFill/>
        </p:spPr>
        <p:txBody>
          <a:bodyPr wrap="square" rtlCol="0">
            <a:spAutoFit/>
          </a:bodyPr>
          <a:lstStyle/>
          <a:p>
            <a:pPr algn="ctr"/>
            <a:r>
              <a:rPr lang="fr-FR" b="1" dirty="0">
                <a:solidFill>
                  <a:srgbClr val="00B050"/>
                </a:solidFill>
              </a:rPr>
              <a:t>INSCRIPTION OBLIGATOIRE POUR LE CENTRE DE LOISIRS</a:t>
            </a:r>
          </a:p>
          <a:p>
            <a:pPr algn="ctr"/>
            <a:r>
              <a:rPr lang="fr-FR" b="1" dirty="0" err="1">
                <a:solidFill>
                  <a:srgbClr val="00B050"/>
                </a:solidFill>
              </a:rPr>
              <a:t>Service.enfance@tremblayenfrance.fr</a:t>
            </a:r>
            <a:endParaRPr lang="fr-FR" b="1" dirty="0">
              <a:solidFill>
                <a:srgbClr val="00B050"/>
              </a:solidFill>
            </a:endParaRPr>
          </a:p>
        </p:txBody>
      </p:sp>
      <p:sp>
        <p:nvSpPr>
          <p:cNvPr id="3" name="ZoneTexte 2">
            <a:extLst>
              <a:ext uri="{FF2B5EF4-FFF2-40B4-BE49-F238E27FC236}">
                <a16:creationId xmlns:a16="http://schemas.microsoft.com/office/drawing/2014/main" id="{6AA5FEF2-CADF-034E-9CE2-FF3824DE7B9C}"/>
              </a:ext>
            </a:extLst>
          </p:cNvPr>
          <p:cNvSpPr txBox="1"/>
          <p:nvPr/>
        </p:nvSpPr>
        <p:spPr>
          <a:xfrm>
            <a:off x="217556" y="5291540"/>
            <a:ext cx="4572000" cy="923330"/>
          </a:xfrm>
          <a:prstGeom prst="rect">
            <a:avLst/>
          </a:prstGeom>
          <a:noFill/>
        </p:spPr>
        <p:txBody>
          <a:bodyPr wrap="square" rtlCol="0">
            <a:spAutoFit/>
          </a:bodyPr>
          <a:lstStyle/>
          <a:p>
            <a:r>
              <a:rPr lang="fr-FR" dirty="0"/>
              <a:t>Horaires du centre:</a:t>
            </a:r>
          </a:p>
          <a:p>
            <a:r>
              <a:rPr lang="fr-FR" dirty="0"/>
              <a:t>7H30 8H20</a:t>
            </a:r>
          </a:p>
          <a:p>
            <a:r>
              <a:rPr lang="fr-FR" dirty="0"/>
              <a:t>16H30 18H30</a:t>
            </a:r>
          </a:p>
        </p:txBody>
      </p:sp>
      <p:pic>
        <p:nvPicPr>
          <p:cNvPr id="7" name="Image 6">
            <a:extLst>
              <a:ext uri="{FF2B5EF4-FFF2-40B4-BE49-F238E27FC236}">
                <a16:creationId xmlns:a16="http://schemas.microsoft.com/office/drawing/2014/main" id="{47007A14-1B4B-4647-9CDB-11F1ABFDFC4F}"/>
              </a:ext>
            </a:extLst>
          </p:cNvPr>
          <p:cNvPicPr>
            <a:picLocks noChangeAspect="1"/>
          </p:cNvPicPr>
          <p:nvPr/>
        </p:nvPicPr>
        <p:blipFill>
          <a:blip r:embed="rId3"/>
          <a:stretch>
            <a:fillRect/>
          </a:stretch>
        </p:blipFill>
        <p:spPr>
          <a:xfrm>
            <a:off x="1754616" y="1257628"/>
            <a:ext cx="1764030" cy="1764030"/>
          </a:xfrm>
          <a:prstGeom prst="rect">
            <a:avLst/>
          </a:prstGeom>
        </p:spPr>
      </p:pic>
    </p:spTree>
    <p:extLst>
      <p:ext uri="{BB962C8B-B14F-4D97-AF65-F5344CB8AC3E}">
        <p14:creationId xmlns:p14="http://schemas.microsoft.com/office/powerpoint/2010/main" val="374039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258B47-E0E4-854F-9861-058208929111}"/>
              </a:ext>
            </a:extLst>
          </p:cNvPr>
          <p:cNvSpPr>
            <a:spLocks noGrp="1"/>
          </p:cNvSpPr>
          <p:nvPr>
            <p:ph type="title"/>
          </p:nvPr>
        </p:nvSpPr>
        <p:spPr>
          <a:xfrm>
            <a:off x="560070" y="335232"/>
            <a:ext cx="4517992" cy="1417320"/>
          </a:xfrm>
        </p:spPr>
        <p:txBody>
          <a:bodyPr/>
          <a:lstStyle/>
          <a:p>
            <a:r>
              <a:rPr lang="fr-FR" dirty="0">
                <a:solidFill>
                  <a:srgbClr val="FFC000"/>
                </a:solidFill>
              </a:rPr>
              <a:t>PROCÉDURE SI CAS SUSPECT de </a:t>
            </a:r>
            <a:r>
              <a:rPr lang="fr-FR" dirty="0" err="1">
                <a:solidFill>
                  <a:srgbClr val="FFC000"/>
                </a:solidFill>
              </a:rPr>
              <a:t>covid</a:t>
            </a:r>
            <a:r>
              <a:rPr lang="fr-FR" dirty="0">
                <a:solidFill>
                  <a:srgbClr val="FFC000"/>
                </a:solidFill>
              </a:rPr>
              <a:t> DANS L’ÉCOLE</a:t>
            </a:r>
          </a:p>
        </p:txBody>
      </p:sp>
      <p:sp>
        <p:nvSpPr>
          <p:cNvPr id="3" name="Espace réservé du contenu 2">
            <a:extLst>
              <a:ext uri="{FF2B5EF4-FFF2-40B4-BE49-F238E27FC236}">
                <a16:creationId xmlns:a16="http://schemas.microsoft.com/office/drawing/2014/main" id="{890A4327-189A-3447-BC6F-E92F57ADE84B}"/>
              </a:ext>
            </a:extLst>
          </p:cNvPr>
          <p:cNvSpPr>
            <a:spLocks noGrp="1"/>
          </p:cNvSpPr>
          <p:nvPr>
            <p:ph sz="quarter" idx="13"/>
          </p:nvPr>
        </p:nvSpPr>
        <p:spPr/>
        <p:txBody>
          <a:bodyPr/>
          <a:lstStyle/>
          <a:p>
            <a:pPr marL="0" indent="0" algn="ctr">
              <a:buNone/>
            </a:pPr>
            <a:r>
              <a:rPr lang="fr-FR" dirty="0">
                <a:solidFill>
                  <a:schemeClr val="accent1">
                    <a:lumMod val="75000"/>
                  </a:schemeClr>
                </a:solidFill>
                <a:hlinkClick r:id="rId2">
                  <a:extLst>
                    <a:ext uri="{A12FA001-AC4F-418D-AE19-62706E023703}">
                      <ahyp:hlinkClr xmlns:ahyp="http://schemas.microsoft.com/office/drawing/2018/hyperlinkcolor" val="tx"/>
                    </a:ext>
                  </a:extLst>
                </a:hlinkClick>
              </a:rPr>
              <a:t>SIGNAUX D’ALERTE CHEZ L’enfant:</a:t>
            </a:r>
          </a:p>
          <a:p>
            <a:endParaRPr lang="fr-FR" dirty="0">
              <a:hlinkClick r:id="rId2">
                <a:extLst>
                  <a:ext uri="{A12FA001-AC4F-418D-AE19-62706E023703}">
                    <ahyp:hlinkClr xmlns:ahyp="http://schemas.microsoft.com/office/drawing/2018/hyperlinkcolor" val="tx"/>
                  </a:ext>
                </a:extLst>
              </a:hlinkClick>
            </a:endParaRPr>
          </a:p>
          <a:p>
            <a:r>
              <a:rPr lang="fr-FR" b="1" dirty="0">
                <a:solidFill>
                  <a:srgbClr val="0070C0"/>
                </a:solidFill>
              </a:rPr>
              <a:t>FIÈVRE,  toux, courbatures, fatigue, vertiges, maux de tête, diarrhée parfois... DOIVENT </a:t>
            </a:r>
            <a:r>
              <a:rPr lang="fr-FR" b="1" dirty="0" err="1">
                <a:solidFill>
                  <a:srgbClr val="0070C0"/>
                </a:solidFill>
              </a:rPr>
              <a:t>vOUS</a:t>
            </a:r>
            <a:r>
              <a:rPr lang="fr-FR" b="1" dirty="0">
                <a:solidFill>
                  <a:srgbClr val="0070C0"/>
                </a:solidFill>
              </a:rPr>
              <a:t> ALERTER</a:t>
            </a:r>
          </a:p>
          <a:p>
            <a:r>
              <a:rPr lang="fr-FR" b="1" dirty="0">
                <a:solidFill>
                  <a:srgbClr val="0070C0"/>
                </a:solidFill>
              </a:rPr>
              <a:t>Attention parfois les enfants présentent peu de symptômes</a:t>
            </a:r>
          </a:p>
        </p:txBody>
      </p:sp>
      <p:sp>
        <p:nvSpPr>
          <p:cNvPr id="4" name="Espace réservé du texte 3">
            <a:extLst>
              <a:ext uri="{FF2B5EF4-FFF2-40B4-BE49-F238E27FC236}">
                <a16:creationId xmlns:a16="http://schemas.microsoft.com/office/drawing/2014/main" id="{B1847519-2792-BC44-8A39-D0A0784A5268}"/>
              </a:ext>
            </a:extLst>
          </p:cNvPr>
          <p:cNvSpPr>
            <a:spLocks noGrp="1"/>
          </p:cNvSpPr>
          <p:nvPr>
            <p:ph type="body" sz="half" idx="2"/>
          </p:nvPr>
        </p:nvSpPr>
        <p:spPr>
          <a:xfrm>
            <a:off x="400050" y="1752552"/>
            <a:ext cx="4449413" cy="4922568"/>
          </a:xfrm>
        </p:spPr>
        <p:txBody>
          <a:bodyPr>
            <a:normAutofit fontScale="92500" lnSpcReduction="20000"/>
          </a:bodyPr>
          <a:lstStyle/>
          <a:p>
            <a:r>
              <a:rPr lang="fr-FR" dirty="0"/>
              <a:t>Isolement de l’élève ou de l’adulte avec UN masque  FOURNI PAR L’ÉDUCATION NATONALE DANS </a:t>
            </a:r>
            <a:r>
              <a:rPr lang="fr-FR" b="1" dirty="0"/>
              <a:t>L’ENTRÉE DE LA SALLE RASED</a:t>
            </a:r>
          </a:p>
          <a:p>
            <a:r>
              <a:rPr lang="fr-FR" dirty="0"/>
              <a:t>Respect++des gestes barrières ET </a:t>
            </a:r>
            <a:r>
              <a:rPr lang="fr-FR" dirty="0">
                <a:solidFill>
                  <a:srgbClr val="FF0000"/>
                </a:solidFill>
              </a:rPr>
              <a:t>METTRE UN MASQUE FOURNI PAR L’ÉDUCATION NATIONALE À L’ENFANT</a:t>
            </a:r>
          </a:p>
          <a:p>
            <a:r>
              <a:rPr lang="fr-FR" dirty="0"/>
              <a:t>Prise de la température sans contact</a:t>
            </a:r>
          </a:p>
          <a:p>
            <a:r>
              <a:rPr lang="fr-FR" b="1" dirty="0">
                <a:solidFill>
                  <a:srgbClr val="FF0000"/>
                </a:solidFill>
              </a:rPr>
              <a:t>Appel de la famille QUI DOIT </a:t>
            </a:r>
            <a:r>
              <a:rPr lang="fr-FR" b="1" dirty="0" err="1">
                <a:solidFill>
                  <a:srgbClr val="FF0000"/>
                </a:solidFill>
              </a:rPr>
              <a:t>RéCUPéRER</a:t>
            </a:r>
            <a:r>
              <a:rPr lang="fr-FR" b="1" dirty="0">
                <a:solidFill>
                  <a:srgbClr val="FF0000"/>
                </a:solidFill>
              </a:rPr>
              <a:t> SON </a:t>
            </a:r>
            <a:r>
              <a:rPr lang="fr-FR" b="1" dirty="0" err="1">
                <a:solidFill>
                  <a:srgbClr val="FF0000"/>
                </a:solidFill>
              </a:rPr>
              <a:t>ENfaNT</a:t>
            </a:r>
            <a:r>
              <a:rPr lang="fr-FR" b="1" dirty="0">
                <a:solidFill>
                  <a:srgbClr val="FF0000"/>
                </a:solidFill>
              </a:rPr>
              <a:t> SANS DÉLAI</a:t>
            </a:r>
          </a:p>
          <a:p>
            <a:r>
              <a:rPr lang="fr-FR" b="1" dirty="0">
                <a:solidFill>
                  <a:srgbClr val="FF0000"/>
                </a:solidFill>
              </a:rPr>
              <a:t>APPELER VOTRE MÉDECIN TRAITANT ET FAIRE UN TEST DE DÉPISTAGE DANS UN DES CENTRES PRÉVUS SI  LE MEDECIN LE JUGE NÉCESSAIRE</a:t>
            </a:r>
          </a:p>
          <a:p>
            <a:r>
              <a:rPr lang="fr-FR" dirty="0"/>
              <a:t>LA DIRECTRICE </a:t>
            </a:r>
            <a:r>
              <a:rPr lang="fr-FR" dirty="0" err="1"/>
              <a:t>PRéVieNt</a:t>
            </a:r>
            <a:r>
              <a:rPr lang="fr-FR" dirty="0"/>
              <a:t> LE MEDECIN SCOLAIRE ET L’INSPECTRICE</a:t>
            </a:r>
          </a:p>
          <a:p>
            <a:r>
              <a:rPr lang="fr-FR" dirty="0"/>
              <a:t>Nettoyage des locaux et DES objets touchés PAR L’élève 48 heures en arrière</a:t>
            </a:r>
          </a:p>
          <a:p>
            <a:r>
              <a:rPr lang="fr-FR" dirty="0"/>
              <a:t> </a:t>
            </a:r>
          </a:p>
          <a:p>
            <a:endParaRPr lang="fr-FR" dirty="0"/>
          </a:p>
        </p:txBody>
      </p:sp>
      <p:pic>
        <p:nvPicPr>
          <p:cNvPr id="9" name="Image 8">
            <a:extLst>
              <a:ext uri="{FF2B5EF4-FFF2-40B4-BE49-F238E27FC236}">
                <a16:creationId xmlns:a16="http://schemas.microsoft.com/office/drawing/2014/main" id="{AA810741-2FEA-EB4E-B377-92C62EFF7A99}"/>
              </a:ext>
            </a:extLst>
          </p:cNvPr>
          <p:cNvPicPr>
            <a:picLocks noChangeAspect="1"/>
          </p:cNvPicPr>
          <p:nvPr/>
        </p:nvPicPr>
        <p:blipFill>
          <a:blip r:embed="rId3"/>
          <a:stretch>
            <a:fillRect/>
          </a:stretch>
        </p:blipFill>
        <p:spPr>
          <a:xfrm>
            <a:off x="7773504" y="3463290"/>
            <a:ext cx="2731436" cy="2091690"/>
          </a:xfrm>
          <a:prstGeom prst="rect">
            <a:avLst/>
          </a:prstGeom>
        </p:spPr>
      </p:pic>
    </p:spTree>
    <p:extLst>
      <p:ext uri="{BB962C8B-B14F-4D97-AF65-F5344CB8AC3E}">
        <p14:creationId xmlns:p14="http://schemas.microsoft.com/office/powerpoint/2010/main" val="295134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258B47-E0E4-854F-9861-058208929111}"/>
              </a:ext>
            </a:extLst>
          </p:cNvPr>
          <p:cNvSpPr>
            <a:spLocks noGrp="1"/>
          </p:cNvSpPr>
          <p:nvPr>
            <p:ph type="title"/>
          </p:nvPr>
        </p:nvSpPr>
        <p:spPr>
          <a:xfrm>
            <a:off x="913774" y="335232"/>
            <a:ext cx="3935688" cy="1417320"/>
          </a:xfrm>
        </p:spPr>
        <p:txBody>
          <a:bodyPr/>
          <a:lstStyle/>
          <a:p>
            <a:r>
              <a:rPr lang="fr-FR" dirty="0">
                <a:solidFill>
                  <a:srgbClr val="FFC000"/>
                </a:solidFill>
              </a:rPr>
              <a:t>PROCÉDURE EN CAS DE </a:t>
            </a:r>
            <a:r>
              <a:rPr lang="fr-FR" dirty="0" err="1">
                <a:solidFill>
                  <a:srgbClr val="FFC000"/>
                </a:solidFill>
              </a:rPr>
              <a:t>covid</a:t>
            </a:r>
            <a:r>
              <a:rPr lang="fr-FR" dirty="0">
                <a:solidFill>
                  <a:srgbClr val="FFC000"/>
                </a:solidFill>
              </a:rPr>
              <a:t> AVÉRÉ</a:t>
            </a:r>
          </a:p>
        </p:txBody>
      </p:sp>
      <p:pic>
        <p:nvPicPr>
          <p:cNvPr id="6" name="Espace réservé du contenu 5">
            <a:extLst>
              <a:ext uri="{FF2B5EF4-FFF2-40B4-BE49-F238E27FC236}">
                <a16:creationId xmlns:a16="http://schemas.microsoft.com/office/drawing/2014/main" id="{68E55877-E847-9B40-8D1B-1124DF80CF70}"/>
              </a:ext>
            </a:extLst>
          </p:cNvPr>
          <p:cNvPicPr>
            <a:picLocks noGrp="1" noChangeAspect="1"/>
          </p:cNvPicPr>
          <p:nvPr>
            <p:ph sz="quarter" idx="13"/>
          </p:nvPr>
        </p:nvPicPr>
        <p:blipFill>
          <a:blip r:embed="rId2"/>
          <a:stretch>
            <a:fillRect/>
          </a:stretch>
        </p:blipFill>
        <p:spPr>
          <a:xfrm>
            <a:off x="5078413" y="1458822"/>
            <a:ext cx="6199187" cy="3483155"/>
          </a:xfrm>
        </p:spPr>
      </p:pic>
      <p:sp>
        <p:nvSpPr>
          <p:cNvPr id="4" name="Espace réservé du texte 3">
            <a:extLst>
              <a:ext uri="{FF2B5EF4-FFF2-40B4-BE49-F238E27FC236}">
                <a16:creationId xmlns:a16="http://schemas.microsoft.com/office/drawing/2014/main" id="{B1847519-2792-BC44-8A39-D0A0784A5268}"/>
              </a:ext>
            </a:extLst>
          </p:cNvPr>
          <p:cNvSpPr>
            <a:spLocks noGrp="1"/>
          </p:cNvSpPr>
          <p:nvPr>
            <p:ph type="body" sz="half" idx="2"/>
          </p:nvPr>
        </p:nvSpPr>
        <p:spPr>
          <a:xfrm>
            <a:off x="194310" y="1752552"/>
            <a:ext cx="4800600" cy="4705398"/>
          </a:xfrm>
        </p:spPr>
        <p:txBody>
          <a:bodyPr>
            <a:normAutofit/>
          </a:bodyPr>
          <a:lstStyle/>
          <a:p>
            <a:r>
              <a:rPr lang="fr-FR" dirty="0"/>
              <a:t>La directrice prévient les autorités académiques et la ville de </a:t>
            </a:r>
            <a:r>
              <a:rPr lang="fr-FR" dirty="0" err="1"/>
              <a:t>tremblay</a:t>
            </a:r>
            <a:r>
              <a:rPr lang="fr-FR" dirty="0"/>
              <a:t> en France</a:t>
            </a:r>
          </a:p>
          <a:p>
            <a:r>
              <a:rPr lang="fr-FR" dirty="0"/>
              <a:t>Des dépistages pourront être effectués au sein de l’école si les autorités SANITAIRES les jugent nécessaires</a:t>
            </a:r>
          </a:p>
          <a:p>
            <a:r>
              <a:rPr lang="fr-FR" dirty="0"/>
              <a:t>Information des personnels et des parents d’élèves par le site de l’école</a:t>
            </a:r>
          </a:p>
          <a:p>
            <a:r>
              <a:rPr lang="fr-FR" dirty="0"/>
              <a:t>Nettoyage des locaux et DES objets touchés PAR L’élève 48 heures en arrière</a:t>
            </a:r>
          </a:p>
          <a:p>
            <a:r>
              <a:rPr lang="fr-FR" b="1" dirty="0">
                <a:solidFill>
                  <a:srgbClr val="FF0000"/>
                </a:solidFill>
              </a:rPr>
              <a:t>14 </a:t>
            </a:r>
            <a:r>
              <a:rPr lang="fr-FR" b="1" dirty="0" err="1">
                <a:solidFill>
                  <a:srgbClr val="FF0000"/>
                </a:solidFill>
              </a:rPr>
              <a:t>JOuRS</a:t>
            </a:r>
            <a:r>
              <a:rPr lang="fr-FR" b="1" dirty="0">
                <a:solidFill>
                  <a:srgbClr val="FF0000"/>
                </a:solidFill>
              </a:rPr>
              <a:t> MINIMUM DE Confinement OBLIGATOIRES pour l’élève et sa famille</a:t>
            </a:r>
          </a:p>
        </p:txBody>
      </p:sp>
    </p:spTree>
    <p:extLst>
      <p:ext uri="{BB962C8B-B14F-4D97-AF65-F5344CB8AC3E}">
        <p14:creationId xmlns:p14="http://schemas.microsoft.com/office/powerpoint/2010/main" val="463090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2E0354-981B-9C45-BF5B-6BDA9893C6FC}"/>
              </a:ext>
            </a:extLst>
          </p:cNvPr>
          <p:cNvSpPr>
            <a:spLocks noGrp="1"/>
          </p:cNvSpPr>
          <p:nvPr>
            <p:ph type="title"/>
          </p:nvPr>
        </p:nvSpPr>
        <p:spPr>
          <a:xfrm>
            <a:off x="2757488" y="-121920"/>
            <a:ext cx="7466646" cy="1714500"/>
          </a:xfrm>
        </p:spPr>
        <p:txBody>
          <a:bodyPr>
            <a:normAutofit/>
          </a:bodyPr>
          <a:lstStyle/>
          <a:p>
            <a:r>
              <a:rPr lang="fr-FR" dirty="0">
                <a:solidFill>
                  <a:srgbClr val="FFC000"/>
                </a:solidFill>
              </a:rPr>
              <a:t>LIENS POUR LES FAMILLES POUR L’APPRENTISSAGE DES GESTES BARRIERES</a:t>
            </a:r>
            <a:br>
              <a:rPr lang="fr-FR" dirty="0"/>
            </a:br>
            <a:endParaRPr lang="fr-FR" dirty="0"/>
          </a:p>
        </p:txBody>
      </p:sp>
      <p:sp>
        <p:nvSpPr>
          <p:cNvPr id="3" name="Espace réservé du contenu 2">
            <a:extLst>
              <a:ext uri="{FF2B5EF4-FFF2-40B4-BE49-F238E27FC236}">
                <a16:creationId xmlns:a16="http://schemas.microsoft.com/office/drawing/2014/main" id="{DEA2A390-7A8D-BE4D-992D-B04D06C23F49}"/>
              </a:ext>
            </a:extLst>
          </p:cNvPr>
          <p:cNvSpPr>
            <a:spLocks noGrp="1"/>
          </p:cNvSpPr>
          <p:nvPr>
            <p:ph sz="quarter" idx="13"/>
          </p:nvPr>
        </p:nvSpPr>
        <p:spPr>
          <a:xfrm>
            <a:off x="674056" y="1183957"/>
            <a:ext cx="11064239" cy="5802630"/>
          </a:xfrm>
        </p:spPr>
        <p:txBody>
          <a:bodyPr>
            <a:normAutofit/>
          </a:bodyPr>
          <a:lstStyle/>
          <a:p>
            <a:r>
              <a:rPr lang="fr-FR" dirty="0">
                <a:hlinkClick r:id="rId2"/>
              </a:rPr>
              <a:t>www.dailymotion.com/video/x7tk257</a:t>
            </a:r>
            <a:endParaRPr lang="fr-FR" dirty="0"/>
          </a:p>
          <a:p>
            <a:r>
              <a:rPr lang="fr-FR" dirty="0">
                <a:hlinkClick r:id="rId3"/>
              </a:rPr>
              <a:t>https://www.youtube.com/watch?feature=youtu.be&amp;v=5Zywu4tSTN4&amp;app=desktop</a:t>
            </a:r>
            <a:endParaRPr lang="fr-FR" dirty="0"/>
          </a:p>
          <a:p>
            <a:r>
              <a:rPr lang="fr-FR" dirty="0">
                <a:hlinkClick r:id="rId4"/>
              </a:rPr>
              <a:t>https://padlet-uploads.storage.googleapis.com/486293445/ecf8e1ac6ec5b4a9db23ae75784de9f1/covid_19_Super_H_ros_R1.pdf</a:t>
            </a:r>
            <a:endParaRPr lang="fr-FR" dirty="0"/>
          </a:p>
          <a:p>
            <a:r>
              <a:rPr lang="fr-FR" dirty="0">
                <a:hlinkClick r:id="rId5"/>
              </a:rPr>
              <a:t>www.gouvernement.fr/partage/11434-coronavirus-le-lavage-des-mains</a:t>
            </a:r>
            <a:endParaRPr lang="fr-FR" dirty="0"/>
          </a:p>
          <a:p>
            <a:endParaRPr lang="fr-FR" dirty="0"/>
          </a:p>
          <a:p>
            <a:r>
              <a:rPr lang="fr-FR" dirty="0">
                <a:hlinkClick r:id="rId6"/>
              </a:rPr>
              <a:t>6 gestes pour se protéger et protéger les autres: ecolemariecurie.toutemonecole.fr/posts/2672494</a:t>
            </a:r>
            <a:endParaRPr lang="fr-FR" dirty="0"/>
          </a:p>
          <a:p>
            <a:r>
              <a:rPr lang="fr-FR" dirty="0"/>
              <a:t>https://</a:t>
            </a:r>
            <a:r>
              <a:rPr lang="fr-FR" dirty="0" err="1"/>
              <a:t>www.youtube.com</a:t>
            </a:r>
            <a:r>
              <a:rPr lang="fr-FR" dirty="0"/>
              <a:t>/</a:t>
            </a:r>
            <a:r>
              <a:rPr lang="fr-FR" dirty="0" err="1"/>
              <a:t>watch?v</a:t>
            </a:r>
            <a:r>
              <a:rPr lang="fr-FR" dirty="0"/>
              <a:t>=YtzLAmVH2EI</a:t>
            </a:r>
            <a:br>
              <a:rPr lang="fr-FR" dirty="0"/>
            </a:br>
            <a:endParaRPr lang="fr-FR" dirty="0"/>
          </a:p>
          <a:p>
            <a:r>
              <a:rPr lang="fr-FR" dirty="0">
                <a:hlinkClick r:id="rId7"/>
              </a:rPr>
              <a:t>www.logicieleducatif.fr/eveil/enseignement-moral-civique/memory-coronavirus.php</a:t>
            </a:r>
            <a:endParaRPr lang="fr-FR" dirty="0"/>
          </a:p>
          <a:p>
            <a:endParaRPr lang="fr-FR" dirty="0"/>
          </a:p>
        </p:txBody>
      </p:sp>
    </p:spTree>
    <p:extLst>
      <p:ext uri="{BB962C8B-B14F-4D97-AF65-F5344CB8AC3E}">
        <p14:creationId xmlns:p14="http://schemas.microsoft.com/office/powerpoint/2010/main" val="1966650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A3C66D-44FE-1B4F-9CA6-4E63F0ACC3EB}"/>
              </a:ext>
            </a:extLst>
          </p:cNvPr>
          <p:cNvSpPr>
            <a:spLocks noGrp="1"/>
          </p:cNvSpPr>
          <p:nvPr>
            <p:ph sz="quarter" idx="13"/>
          </p:nvPr>
        </p:nvSpPr>
        <p:spPr>
          <a:xfrm>
            <a:off x="2328863" y="95251"/>
            <a:ext cx="8972550" cy="4948237"/>
          </a:xfrm>
        </p:spPr>
        <p:txBody>
          <a:bodyPr>
            <a:normAutofit/>
          </a:bodyPr>
          <a:lstStyle/>
          <a:p>
            <a:r>
              <a:rPr lang="fr-FR" dirty="0"/>
              <a:t>En cas de non-respect des gestes </a:t>
            </a:r>
            <a:r>
              <a:rPr lang="fr-FR" dirty="0" err="1"/>
              <a:t>barrièreS</a:t>
            </a:r>
            <a:r>
              <a:rPr lang="fr-FR" dirty="0"/>
              <a:t> et des règles de distanciation sociale, l’enfant sera isolé pour lui </a:t>
            </a:r>
            <a:r>
              <a:rPr lang="fr-FR" dirty="0" err="1"/>
              <a:t>reexpliquer</a:t>
            </a:r>
            <a:r>
              <a:rPr lang="fr-FR" dirty="0"/>
              <a:t> les gestes barrières et les parents seront prévenus et reprendront ces gestes avec leur enfant. </a:t>
            </a:r>
          </a:p>
          <a:p>
            <a:r>
              <a:rPr lang="fr-FR" dirty="0"/>
              <a:t>EN CAS DE RECIDIVE LES PARENTS SERONT CONVOQUÉS PAR LA DIRECTRICE ET LES AUTORITÉS HIERARCHIQUES PRÉVÉNUES. DES MESURES SUR LA SCOLARISTION POURRONT ÊTRE PRISES.</a:t>
            </a:r>
          </a:p>
          <a:p>
            <a:r>
              <a:rPr lang="fr-FR" dirty="0"/>
              <a:t>L’accueil des élèves se fait sur volontariat des parents qui acceptent ce protocole</a:t>
            </a:r>
          </a:p>
          <a:p>
            <a:r>
              <a:rPr lang="fr-FR" dirty="0"/>
              <a:t>L’équipe a a cœur d’accueillir vos enfants dans un climat le plus serein possible en respectant toutes les contraintes qui lui sont imposées</a:t>
            </a:r>
          </a:p>
        </p:txBody>
      </p:sp>
      <p:sp>
        <p:nvSpPr>
          <p:cNvPr id="2" name="ZoneTexte 1">
            <a:extLst>
              <a:ext uri="{FF2B5EF4-FFF2-40B4-BE49-F238E27FC236}">
                <a16:creationId xmlns:a16="http://schemas.microsoft.com/office/drawing/2014/main" id="{E4F16818-6EA7-E044-A664-14670A2EB87D}"/>
              </a:ext>
            </a:extLst>
          </p:cNvPr>
          <p:cNvSpPr txBox="1"/>
          <p:nvPr/>
        </p:nvSpPr>
        <p:spPr>
          <a:xfrm flipH="1">
            <a:off x="560070" y="5166361"/>
            <a:ext cx="10584181" cy="1477328"/>
          </a:xfrm>
          <a:prstGeom prst="rect">
            <a:avLst/>
          </a:prstGeom>
          <a:noFill/>
        </p:spPr>
        <p:txBody>
          <a:bodyPr wrap="square" rtlCol="0">
            <a:spAutoFit/>
          </a:bodyPr>
          <a:lstStyle/>
          <a:p>
            <a:r>
              <a:rPr lang="fr-FR" b="1" dirty="0">
                <a:solidFill>
                  <a:srgbClr val="FF0000"/>
                </a:solidFill>
              </a:rPr>
              <a:t>Je certifie, M/ME………………………………………….., parents de l’enfant…………………………………</a:t>
            </a:r>
          </a:p>
          <a:p>
            <a:r>
              <a:rPr lang="fr-FR" b="1" dirty="0">
                <a:solidFill>
                  <a:srgbClr val="FF0000"/>
                </a:solidFill>
              </a:rPr>
              <a:t>avoir pris connaissance de ce protocole et m’engage à le respecter et à le faire respecter par mon enfant.</a:t>
            </a:r>
            <a:br>
              <a:rPr lang="fr-FR" b="1" dirty="0">
                <a:solidFill>
                  <a:srgbClr val="FF0000"/>
                </a:solidFill>
              </a:rPr>
            </a:br>
            <a:br>
              <a:rPr lang="fr-FR" b="1" dirty="0">
                <a:solidFill>
                  <a:srgbClr val="FF0000"/>
                </a:solidFill>
              </a:rPr>
            </a:br>
            <a:r>
              <a:rPr lang="fr-FR" b="1" dirty="0">
                <a:solidFill>
                  <a:srgbClr val="FF0000"/>
                </a:solidFill>
              </a:rPr>
              <a:t>SIGNATURE:</a:t>
            </a:r>
            <a:br>
              <a:rPr lang="fr-FR" dirty="0"/>
            </a:br>
            <a:endParaRPr lang="fr-FR" dirty="0"/>
          </a:p>
        </p:txBody>
      </p:sp>
    </p:spTree>
    <p:extLst>
      <p:ext uri="{BB962C8B-B14F-4D97-AF65-F5344CB8AC3E}">
        <p14:creationId xmlns:p14="http://schemas.microsoft.com/office/powerpoint/2010/main" val="339031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ACA7D-2525-D944-8908-C43FC2CAA750}"/>
              </a:ext>
            </a:extLst>
          </p:cNvPr>
          <p:cNvSpPr>
            <a:spLocks noGrp="1"/>
          </p:cNvSpPr>
          <p:nvPr>
            <p:ph type="title"/>
          </p:nvPr>
        </p:nvSpPr>
        <p:spPr/>
        <p:txBody>
          <a:bodyPr/>
          <a:lstStyle/>
          <a:p>
            <a:r>
              <a:rPr lang="fr-FR" dirty="0"/>
              <a:t>5 PILIERS</a:t>
            </a:r>
          </a:p>
        </p:txBody>
      </p:sp>
      <p:sp>
        <p:nvSpPr>
          <p:cNvPr id="3" name="Espace réservé du contenu 2">
            <a:extLst>
              <a:ext uri="{FF2B5EF4-FFF2-40B4-BE49-F238E27FC236}">
                <a16:creationId xmlns:a16="http://schemas.microsoft.com/office/drawing/2014/main" id="{FDA51EEC-095D-2448-B040-188EC5D839EE}"/>
              </a:ext>
            </a:extLst>
          </p:cNvPr>
          <p:cNvSpPr>
            <a:spLocks noGrp="1"/>
          </p:cNvSpPr>
          <p:nvPr>
            <p:ph sz="quarter" idx="13"/>
          </p:nvPr>
        </p:nvSpPr>
        <p:spPr>
          <a:xfrm>
            <a:off x="913775" y="1807022"/>
            <a:ext cx="10363826" cy="3424107"/>
          </a:xfrm>
        </p:spPr>
        <p:txBody>
          <a:bodyPr>
            <a:normAutofit fontScale="70000" lnSpcReduction="20000"/>
          </a:bodyPr>
          <a:lstStyle/>
          <a:p>
            <a:pPr marL="0" indent="0">
              <a:buNone/>
            </a:pPr>
            <a:r>
              <a:rPr lang="fr-FR" dirty="0"/>
              <a:t>➢ </a:t>
            </a:r>
            <a:r>
              <a:rPr lang="fr-FR" b="1" dirty="0"/>
              <a:t>Le maintien de la distanciation physique</a:t>
            </a:r>
          </a:p>
          <a:p>
            <a:pPr marL="0" indent="0">
              <a:buNone/>
            </a:pPr>
            <a:br>
              <a:rPr lang="fr-FR" b="1" dirty="0"/>
            </a:br>
            <a:r>
              <a:rPr lang="fr-FR" dirty="0"/>
              <a:t>➢ </a:t>
            </a:r>
            <a:r>
              <a:rPr lang="fr-FR" b="1" dirty="0"/>
              <a:t>L'application des gestes </a:t>
            </a:r>
            <a:r>
              <a:rPr lang="fr-FR" b="1" dirty="0" err="1"/>
              <a:t>barrières</a:t>
            </a:r>
            <a:endParaRPr lang="fr-FR" b="1" dirty="0"/>
          </a:p>
          <a:p>
            <a:pPr marL="0" indent="0">
              <a:buNone/>
            </a:pPr>
            <a:br>
              <a:rPr lang="fr-FR" b="1" dirty="0"/>
            </a:br>
            <a:r>
              <a:rPr lang="fr-FR" dirty="0"/>
              <a:t>➢ </a:t>
            </a:r>
            <a:r>
              <a:rPr lang="fr-FR" b="1" dirty="0"/>
              <a:t>La limitation du brassage des </a:t>
            </a:r>
            <a:r>
              <a:rPr lang="fr-FR" b="1" dirty="0" err="1"/>
              <a:t>élèves</a:t>
            </a:r>
            <a:endParaRPr lang="fr-FR" b="1" dirty="0"/>
          </a:p>
          <a:p>
            <a:pPr marL="0" indent="0">
              <a:buNone/>
            </a:pPr>
            <a:br>
              <a:rPr lang="fr-FR" b="1" dirty="0"/>
            </a:br>
            <a:r>
              <a:rPr lang="fr-FR" dirty="0"/>
              <a:t>➢ </a:t>
            </a:r>
            <a:r>
              <a:rPr lang="fr-FR" b="1" dirty="0"/>
              <a:t>Le nettoyage et la </a:t>
            </a:r>
            <a:r>
              <a:rPr lang="fr-FR" b="1" dirty="0" err="1"/>
              <a:t>désinfection</a:t>
            </a:r>
            <a:r>
              <a:rPr lang="fr-FR" b="1" dirty="0"/>
              <a:t> des locaux et </a:t>
            </a:r>
            <a:r>
              <a:rPr lang="fr-FR" b="1" dirty="0" err="1"/>
              <a:t>matériels</a:t>
            </a:r>
            <a:endParaRPr lang="fr-FR" b="1" dirty="0"/>
          </a:p>
          <a:p>
            <a:pPr marL="0" indent="0">
              <a:buNone/>
            </a:pPr>
            <a:endParaRPr lang="fr-FR" b="1" dirty="0"/>
          </a:p>
          <a:p>
            <a:pPr>
              <a:buFont typeface="Wingdings" pitchFamily="2" charset="2"/>
              <a:buChar char="Ø"/>
            </a:pPr>
            <a:r>
              <a:rPr lang="fr-FR" b="1" dirty="0"/>
              <a:t>La formation, l'information et la communication </a:t>
            </a:r>
            <a:endParaRPr lang="fr-FR" dirty="0"/>
          </a:p>
          <a:p>
            <a:pPr marL="0" indent="0">
              <a:buNone/>
            </a:pPr>
            <a:endParaRPr lang="fr-FR" b="1" dirty="0"/>
          </a:p>
          <a:p>
            <a:pPr marL="0" indent="0">
              <a:buNone/>
            </a:pPr>
            <a:r>
              <a:rPr lang="fr-FR" b="1" dirty="0"/>
              <a:t> </a:t>
            </a:r>
          </a:p>
          <a:p>
            <a:pPr marL="0" indent="0">
              <a:buNone/>
            </a:pPr>
            <a:endParaRPr lang="fr-FR" dirty="0"/>
          </a:p>
        </p:txBody>
      </p:sp>
    </p:spTree>
    <p:extLst>
      <p:ext uri="{BB962C8B-B14F-4D97-AF65-F5344CB8AC3E}">
        <p14:creationId xmlns:p14="http://schemas.microsoft.com/office/powerpoint/2010/main" val="144099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C1C18C-0A29-0344-819A-1F8E29EE411E}"/>
              </a:ext>
            </a:extLst>
          </p:cNvPr>
          <p:cNvSpPr>
            <a:spLocks noGrp="1"/>
          </p:cNvSpPr>
          <p:nvPr>
            <p:ph type="title"/>
          </p:nvPr>
        </p:nvSpPr>
        <p:spPr>
          <a:xfrm>
            <a:off x="2781320" y="0"/>
            <a:ext cx="6225519" cy="762000"/>
          </a:xfrm>
          <a:ln w="38100">
            <a:solidFill>
              <a:schemeClr val="tx1"/>
            </a:solidFill>
          </a:ln>
        </p:spPr>
        <p:txBody>
          <a:bodyPr>
            <a:normAutofit/>
          </a:bodyPr>
          <a:lstStyle/>
          <a:p>
            <a:r>
              <a:rPr lang="fr-FR" dirty="0">
                <a:solidFill>
                  <a:srgbClr val="FFC000"/>
                </a:solidFill>
              </a:rPr>
              <a:t>3 PRINCIPES DE BASE</a:t>
            </a:r>
          </a:p>
        </p:txBody>
      </p:sp>
      <p:sp>
        <p:nvSpPr>
          <p:cNvPr id="4" name="Espace réservé du texte 3">
            <a:extLst>
              <a:ext uri="{FF2B5EF4-FFF2-40B4-BE49-F238E27FC236}">
                <a16:creationId xmlns:a16="http://schemas.microsoft.com/office/drawing/2014/main" id="{55D228C1-C1B3-6840-8679-CF783794ECB0}"/>
              </a:ext>
            </a:extLst>
          </p:cNvPr>
          <p:cNvSpPr>
            <a:spLocks noGrp="1"/>
          </p:cNvSpPr>
          <p:nvPr>
            <p:ph type="body" sz="half" idx="2"/>
          </p:nvPr>
        </p:nvSpPr>
        <p:spPr>
          <a:xfrm>
            <a:off x="297181" y="868598"/>
            <a:ext cx="6419828" cy="5143582"/>
          </a:xfrm>
          <a:ln>
            <a:solidFill>
              <a:schemeClr val="tx1"/>
            </a:solidFill>
          </a:ln>
        </p:spPr>
        <p:txBody>
          <a:bodyPr>
            <a:normAutofit/>
          </a:bodyPr>
          <a:lstStyle/>
          <a:p>
            <a:r>
              <a:rPr lang="fr-FR" sz="2400" b="1" dirty="0">
                <a:solidFill>
                  <a:srgbClr val="FFC000"/>
                </a:solidFill>
              </a:rPr>
              <a:t>PRINCIPE N° 1:</a:t>
            </a:r>
          </a:p>
          <a:p>
            <a:r>
              <a:rPr lang="fr-FR" sz="2400" b="1" dirty="0">
                <a:solidFill>
                  <a:srgbClr val="FF0000"/>
                </a:solidFill>
              </a:rPr>
              <a:t>DISTANCIATION</a:t>
            </a:r>
            <a:r>
              <a:rPr lang="fr-FR" sz="2400" b="1" dirty="0"/>
              <a:t>:</a:t>
            </a:r>
            <a:r>
              <a:rPr lang="fr-FR" sz="2400" dirty="0"/>
              <a:t>1 METRE DE DISTANCE MINIMUM DANS TOUS LES ESPACES: COUR, classe, couloirs, cantine, centre….</a:t>
            </a:r>
          </a:p>
          <a:p>
            <a:r>
              <a:rPr lang="fr-FR" sz="2400" dirty="0"/>
              <a:t>Dans les classes pour conserver 1 mètre de distance entre chacun nous ne dépasserons PAS </a:t>
            </a:r>
            <a:r>
              <a:rPr lang="fr-FR" sz="2400" b="1" dirty="0">
                <a:solidFill>
                  <a:srgbClr val="FF0000"/>
                </a:solidFill>
              </a:rPr>
              <a:t>13 personnes ADULTES COMPRIS (CAPACITÉ MAXIMALE 15 SELON LE PROTOCOLE NATIONAL)</a:t>
            </a:r>
          </a:p>
        </p:txBody>
      </p:sp>
      <p:pic>
        <p:nvPicPr>
          <p:cNvPr id="16" name="Espace réservé du contenu 15">
            <a:extLst>
              <a:ext uri="{FF2B5EF4-FFF2-40B4-BE49-F238E27FC236}">
                <a16:creationId xmlns:a16="http://schemas.microsoft.com/office/drawing/2014/main" id="{2CF27B19-BE15-D647-8609-7C073585474B}"/>
              </a:ext>
            </a:extLst>
          </p:cNvPr>
          <p:cNvPicPr>
            <a:picLocks noGrp="1" noChangeAspect="1"/>
          </p:cNvPicPr>
          <p:nvPr>
            <p:ph sz="quarter" idx="13"/>
          </p:nvPr>
        </p:nvPicPr>
        <p:blipFill>
          <a:blip r:embed="rId2"/>
          <a:stretch>
            <a:fillRect/>
          </a:stretch>
        </p:blipFill>
        <p:spPr>
          <a:xfrm>
            <a:off x="7040880" y="868598"/>
            <a:ext cx="3145262" cy="1764254"/>
          </a:xfrm>
        </p:spPr>
      </p:pic>
      <p:sp>
        <p:nvSpPr>
          <p:cNvPr id="3" name="ZoneTexte 2">
            <a:extLst>
              <a:ext uri="{FF2B5EF4-FFF2-40B4-BE49-F238E27FC236}">
                <a16:creationId xmlns:a16="http://schemas.microsoft.com/office/drawing/2014/main" id="{54F0FEDE-D242-C441-A483-6A3AF2ED589C}"/>
              </a:ext>
            </a:extLst>
          </p:cNvPr>
          <p:cNvSpPr txBox="1"/>
          <p:nvPr/>
        </p:nvSpPr>
        <p:spPr>
          <a:xfrm>
            <a:off x="6823710" y="3223260"/>
            <a:ext cx="5154930" cy="2308324"/>
          </a:xfrm>
          <a:prstGeom prst="rect">
            <a:avLst/>
          </a:prstGeom>
          <a:solidFill>
            <a:schemeClr val="accent2"/>
          </a:solidFill>
        </p:spPr>
        <p:txBody>
          <a:bodyPr wrap="square" rtlCol="0">
            <a:spAutoFit/>
          </a:bodyPr>
          <a:lstStyle/>
          <a:p>
            <a:r>
              <a:rPr lang="fr-FR" dirty="0"/>
              <a:t>LES ENSEIGNANTS NE POURRONT PAS ASSURER À 100%</a:t>
            </a:r>
          </a:p>
          <a:p>
            <a:r>
              <a:rPr lang="fr-FR" dirty="0"/>
              <a:t>* que la distance minimale est</a:t>
            </a:r>
          </a:p>
          <a:p>
            <a:r>
              <a:rPr lang="fr-FR" dirty="0"/>
              <a:t>respectée par tous (adultes ou enfants) à</a:t>
            </a:r>
          </a:p>
          <a:p>
            <a:r>
              <a:rPr lang="fr-FR" dirty="0"/>
              <a:t>tout moment de la journée</a:t>
            </a:r>
          </a:p>
          <a:p>
            <a:r>
              <a:rPr lang="fr-FR" dirty="0"/>
              <a:t>* que cette règle soit respectée pour les temps périscolaire (centre de loisirs, restauration): compétence municipale</a:t>
            </a:r>
          </a:p>
        </p:txBody>
      </p:sp>
      <p:sp>
        <p:nvSpPr>
          <p:cNvPr id="5" name="ZoneTexte 4">
            <a:extLst>
              <a:ext uri="{FF2B5EF4-FFF2-40B4-BE49-F238E27FC236}">
                <a16:creationId xmlns:a16="http://schemas.microsoft.com/office/drawing/2014/main" id="{ABD66E0F-E183-AA48-84F9-EB69882CD7FC}"/>
              </a:ext>
            </a:extLst>
          </p:cNvPr>
          <p:cNvSpPr txBox="1"/>
          <p:nvPr/>
        </p:nvSpPr>
        <p:spPr>
          <a:xfrm>
            <a:off x="7040880" y="1143000"/>
            <a:ext cx="184731" cy="369332"/>
          </a:xfrm>
          <a:prstGeom prst="rect">
            <a:avLst/>
          </a:prstGeom>
          <a:noFill/>
          <a:ln>
            <a:solidFill>
              <a:schemeClr val="tx1"/>
            </a:solidFill>
          </a:ln>
        </p:spPr>
        <p:txBody>
          <a:bodyPr wrap="none" rtlCol="0">
            <a:spAutoFit/>
          </a:bodyPr>
          <a:lstStyle/>
          <a:p>
            <a:endParaRPr lang="fr-FR" dirty="0"/>
          </a:p>
        </p:txBody>
      </p:sp>
    </p:spTree>
    <p:extLst>
      <p:ext uri="{BB962C8B-B14F-4D97-AF65-F5344CB8AC3E}">
        <p14:creationId xmlns:p14="http://schemas.microsoft.com/office/powerpoint/2010/main" val="338606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C1C18C-0A29-0344-819A-1F8E29EE411E}"/>
              </a:ext>
            </a:extLst>
          </p:cNvPr>
          <p:cNvSpPr>
            <a:spLocks noGrp="1"/>
          </p:cNvSpPr>
          <p:nvPr>
            <p:ph type="title"/>
          </p:nvPr>
        </p:nvSpPr>
        <p:spPr>
          <a:xfrm>
            <a:off x="2781320" y="0"/>
            <a:ext cx="6225519" cy="762000"/>
          </a:xfrm>
          <a:ln w="38100">
            <a:solidFill>
              <a:schemeClr val="tx1"/>
            </a:solidFill>
          </a:ln>
        </p:spPr>
        <p:txBody>
          <a:bodyPr>
            <a:normAutofit/>
          </a:bodyPr>
          <a:lstStyle/>
          <a:p>
            <a:r>
              <a:rPr lang="fr-FR" dirty="0">
                <a:solidFill>
                  <a:srgbClr val="FFC000"/>
                </a:solidFill>
              </a:rPr>
              <a:t>3 PRINCIPES DE BASE</a:t>
            </a:r>
          </a:p>
        </p:txBody>
      </p:sp>
      <p:sp>
        <p:nvSpPr>
          <p:cNvPr id="4" name="Espace réservé du texte 3">
            <a:extLst>
              <a:ext uri="{FF2B5EF4-FFF2-40B4-BE49-F238E27FC236}">
                <a16:creationId xmlns:a16="http://schemas.microsoft.com/office/drawing/2014/main" id="{55D228C1-C1B3-6840-8679-CF783794ECB0}"/>
              </a:ext>
            </a:extLst>
          </p:cNvPr>
          <p:cNvSpPr>
            <a:spLocks noGrp="1"/>
          </p:cNvSpPr>
          <p:nvPr>
            <p:ph type="body" sz="half" idx="2"/>
          </p:nvPr>
        </p:nvSpPr>
        <p:spPr>
          <a:xfrm>
            <a:off x="297181" y="868598"/>
            <a:ext cx="6419828" cy="5143582"/>
          </a:xfrm>
          <a:ln>
            <a:solidFill>
              <a:schemeClr val="tx1"/>
            </a:solidFill>
          </a:ln>
        </p:spPr>
        <p:txBody>
          <a:bodyPr>
            <a:normAutofit/>
          </a:bodyPr>
          <a:lstStyle/>
          <a:p>
            <a:r>
              <a:rPr lang="fr-FR" sz="2400" b="1" dirty="0">
                <a:solidFill>
                  <a:srgbClr val="FFC000"/>
                </a:solidFill>
              </a:rPr>
              <a:t>PRINCIPE N° 2:</a:t>
            </a:r>
          </a:p>
          <a:p>
            <a:pPr algn="l"/>
            <a:r>
              <a:rPr lang="fr-FR" sz="2400" b="1" dirty="0">
                <a:solidFill>
                  <a:srgbClr val="FF0000"/>
                </a:solidFill>
              </a:rPr>
              <a:t>APPLICATION DES GESTES </a:t>
            </a:r>
            <a:r>
              <a:rPr lang="fr-FR" sz="2400" b="1" dirty="0" err="1">
                <a:solidFill>
                  <a:srgbClr val="FF0000"/>
                </a:solidFill>
              </a:rPr>
              <a:t>BARRIEREs</a:t>
            </a:r>
            <a:r>
              <a:rPr lang="fr-FR" sz="2400" b="1" dirty="0">
                <a:solidFill>
                  <a:srgbClr val="FF0000"/>
                </a:solidFill>
              </a:rPr>
              <a:t>:</a:t>
            </a:r>
            <a:br>
              <a:rPr lang="fr-FR" sz="2400" b="1" dirty="0">
                <a:solidFill>
                  <a:schemeClr val="accent1"/>
                </a:solidFill>
              </a:rPr>
            </a:br>
            <a:r>
              <a:rPr lang="fr-FR" sz="2400" b="1" dirty="0"/>
              <a:t>* </a:t>
            </a:r>
            <a:r>
              <a:rPr lang="fr-FR" sz="2000" dirty="0"/>
              <a:t>Le lavage des mains doit </a:t>
            </a:r>
            <a:r>
              <a:rPr lang="fr-FR" sz="2000" dirty="0" err="1"/>
              <a:t>Ê̂tre</a:t>
            </a:r>
            <a:r>
              <a:rPr lang="fr-FR" sz="2000" dirty="0"/>
              <a:t> </a:t>
            </a:r>
            <a:r>
              <a:rPr lang="fr-FR" sz="2000" dirty="0" err="1"/>
              <a:t>rÉalisÉ</a:t>
            </a:r>
            <a:r>
              <a:rPr lang="fr-FR" sz="2000" dirty="0"/>
              <a:t>́ PENDANT AU MOINS 30 SECONDES À minima :</a:t>
            </a:r>
            <a:br>
              <a:rPr lang="fr-FR" sz="2400" dirty="0"/>
            </a:br>
            <a:r>
              <a:rPr lang="fr-FR" sz="1400" dirty="0"/>
              <a:t>- A </a:t>
            </a:r>
            <a:r>
              <a:rPr lang="fr-FR" sz="1400" dirty="0" err="1"/>
              <a:t>l’arrivÉe</a:t>
            </a:r>
            <a:r>
              <a:rPr lang="fr-FR" sz="1400" dirty="0"/>
              <a:t> dans l’École ;</a:t>
            </a:r>
            <a:br>
              <a:rPr lang="fr-FR" sz="1400" dirty="0"/>
            </a:br>
            <a:r>
              <a:rPr lang="fr-FR" sz="1400" dirty="0"/>
              <a:t>- Avant de rentrer en classe, notamment </a:t>
            </a:r>
            <a:r>
              <a:rPr lang="fr-FR" sz="1400" dirty="0" err="1"/>
              <a:t>aprÈs</a:t>
            </a:r>
            <a:r>
              <a:rPr lang="fr-FR" sz="1400" dirty="0"/>
              <a:t> les </a:t>
            </a:r>
            <a:r>
              <a:rPr lang="fr-FR" sz="1400" dirty="0" err="1"/>
              <a:t>rÉ́créations</a:t>
            </a:r>
            <a:r>
              <a:rPr lang="fr-FR" sz="1400" dirty="0"/>
              <a:t> ;</a:t>
            </a:r>
            <a:br>
              <a:rPr lang="fr-FR" sz="1400" dirty="0"/>
            </a:br>
            <a:r>
              <a:rPr lang="fr-FR" sz="1400" dirty="0"/>
              <a:t>- Avant et </a:t>
            </a:r>
            <a:r>
              <a:rPr lang="fr-FR" sz="1400" dirty="0" err="1"/>
              <a:t>aprÈs</a:t>
            </a:r>
            <a:r>
              <a:rPr lang="fr-FR" sz="1400" dirty="0"/>
              <a:t> LE repas;</a:t>
            </a:r>
            <a:br>
              <a:rPr lang="fr-FR" sz="1400" dirty="0"/>
            </a:br>
            <a:r>
              <a:rPr lang="fr-FR" sz="1400" dirty="0"/>
              <a:t>- Avant d’aller aux toilettes et </a:t>
            </a:r>
            <a:r>
              <a:rPr lang="fr-FR" sz="1400" dirty="0" err="1"/>
              <a:t>aprÈs</a:t>
            </a:r>
            <a:r>
              <a:rPr lang="fr-FR" sz="1400" dirty="0"/>
              <a:t> y Être </a:t>
            </a:r>
            <a:r>
              <a:rPr lang="fr-FR" sz="1400" dirty="0" err="1"/>
              <a:t>allÉ</a:t>
            </a:r>
            <a:r>
              <a:rPr lang="fr-FR" sz="1400" dirty="0"/>
              <a:t> ;</a:t>
            </a:r>
            <a:br>
              <a:rPr lang="fr-FR" sz="1400" dirty="0"/>
            </a:br>
            <a:r>
              <a:rPr lang="fr-FR" sz="1400" dirty="0"/>
              <a:t>- </a:t>
            </a:r>
            <a:r>
              <a:rPr lang="fr-FR" sz="1400" dirty="0" err="1"/>
              <a:t>AprÈs</a:t>
            </a:r>
            <a:r>
              <a:rPr lang="fr-FR" sz="1400" dirty="0"/>
              <a:t> s’Être mouché, avoir toussé, avoir </a:t>
            </a:r>
            <a:r>
              <a:rPr lang="fr-FR" sz="1400" dirty="0" err="1"/>
              <a:t>éternuÉ</a:t>
            </a:r>
            <a:r>
              <a:rPr lang="fr-FR" sz="1400" dirty="0"/>
              <a:t>́ ;</a:t>
            </a:r>
            <a:br>
              <a:rPr lang="fr-FR" sz="1400" dirty="0"/>
            </a:br>
            <a:r>
              <a:rPr lang="fr-FR" sz="1400" dirty="0"/>
              <a:t>- Le soir avant de rentrer chez soi et </a:t>
            </a:r>
            <a:r>
              <a:rPr lang="fr-FR" sz="1400" dirty="0" err="1"/>
              <a:t>dÈs</a:t>
            </a:r>
            <a:r>
              <a:rPr lang="fr-FR" sz="1400" dirty="0"/>
              <a:t> </a:t>
            </a:r>
            <a:r>
              <a:rPr lang="fr-FR" sz="1400" dirty="0" err="1"/>
              <a:t>l’arrivÉe</a:t>
            </a:r>
            <a:r>
              <a:rPr lang="fr-FR" sz="1400" dirty="0"/>
              <a:t> au domicile. </a:t>
            </a:r>
          </a:p>
          <a:p>
            <a:pPr marL="342900" indent="-342900" algn="l">
              <a:buFont typeface="Arial" panose="020B0604020202020204" pitchFamily="34" charset="0"/>
              <a:buChar char="•"/>
            </a:pPr>
            <a:r>
              <a:rPr lang="fr-FR" sz="2000" dirty="0"/>
              <a:t>Eternuer et tousser dans son coude ou dans un son mouchoir</a:t>
            </a:r>
          </a:p>
          <a:p>
            <a:pPr marL="342900" indent="-342900" algn="l">
              <a:buFont typeface="Arial" panose="020B0604020202020204" pitchFamily="34" charset="0"/>
              <a:buChar char="•"/>
            </a:pPr>
            <a:r>
              <a:rPr lang="fr-FR" sz="2000" dirty="0"/>
              <a:t>NE PAS SE SERRER LA MAIN POUR DIRE BONJOUR</a:t>
            </a:r>
          </a:p>
          <a:p>
            <a:pPr marL="285750" indent="-285750" algn="l">
              <a:buFont typeface="Arial" panose="020B0604020202020204" pitchFamily="34" charset="0"/>
              <a:buChar char="•"/>
            </a:pPr>
            <a:endParaRPr lang="fr-FR" sz="1400" dirty="0"/>
          </a:p>
        </p:txBody>
      </p:sp>
      <p:sp>
        <p:nvSpPr>
          <p:cNvPr id="3" name="ZoneTexte 2">
            <a:extLst>
              <a:ext uri="{FF2B5EF4-FFF2-40B4-BE49-F238E27FC236}">
                <a16:creationId xmlns:a16="http://schemas.microsoft.com/office/drawing/2014/main" id="{54F0FEDE-D242-C441-A483-6A3AF2ED589C}"/>
              </a:ext>
            </a:extLst>
          </p:cNvPr>
          <p:cNvSpPr txBox="1"/>
          <p:nvPr/>
        </p:nvSpPr>
        <p:spPr>
          <a:xfrm>
            <a:off x="6823710" y="3223260"/>
            <a:ext cx="5166360" cy="2585323"/>
          </a:xfrm>
          <a:prstGeom prst="rect">
            <a:avLst/>
          </a:prstGeom>
          <a:solidFill>
            <a:schemeClr val="accent2"/>
          </a:solidFill>
        </p:spPr>
        <p:txBody>
          <a:bodyPr wrap="square" rtlCol="0">
            <a:spAutoFit/>
          </a:bodyPr>
          <a:lstStyle/>
          <a:p>
            <a:r>
              <a:rPr lang="fr-FR" dirty="0"/>
              <a:t>LES ENSEIGNANTS NE POURRONT PAS ASSURER À 100%</a:t>
            </a:r>
          </a:p>
          <a:p>
            <a:r>
              <a:rPr lang="fr-FR" dirty="0"/>
              <a:t>* que les gestes barrières sont</a:t>
            </a:r>
          </a:p>
          <a:p>
            <a:r>
              <a:rPr lang="fr-FR" dirty="0"/>
              <a:t>respectés par tous (adultes ou enfants) à</a:t>
            </a:r>
          </a:p>
          <a:p>
            <a:r>
              <a:rPr lang="fr-FR" dirty="0"/>
              <a:t>tout moment de la journée (tousser ou éternuer dans son coude ou un mouchoir, ne pas se serrer la main..)</a:t>
            </a:r>
          </a:p>
          <a:p>
            <a:r>
              <a:rPr lang="fr-FR" dirty="0"/>
              <a:t>* qu’un approvisionnement conséquent en savon liquide et d’essuie- mains jetables  soit respecté (compétence municipale)</a:t>
            </a:r>
          </a:p>
        </p:txBody>
      </p:sp>
      <p:sp>
        <p:nvSpPr>
          <p:cNvPr id="5" name="ZoneTexte 4">
            <a:extLst>
              <a:ext uri="{FF2B5EF4-FFF2-40B4-BE49-F238E27FC236}">
                <a16:creationId xmlns:a16="http://schemas.microsoft.com/office/drawing/2014/main" id="{ABD66E0F-E183-AA48-84F9-EB69882CD7FC}"/>
              </a:ext>
            </a:extLst>
          </p:cNvPr>
          <p:cNvSpPr txBox="1"/>
          <p:nvPr/>
        </p:nvSpPr>
        <p:spPr>
          <a:xfrm>
            <a:off x="7040880" y="1143000"/>
            <a:ext cx="184731" cy="369332"/>
          </a:xfrm>
          <a:prstGeom prst="rect">
            <a:avLst/>
          </a:prstGeom>
          <a:noFill/>
          <a:ln>
            <a:solidFill>
              <a:schemeClr val="tx1"/>
            </a:solidFill>
          </a:ln>
        </p:spPr>
        <p:txBody>
          <a:bodyPr wrap="none" rtlCol="0">
            <a:spAutoFit/>
          </a:bodyPr>
          <a:lstStyle/>
          <a:p>
            <a:endParaRPr lang="fr-FR" dirty="0"/>
          </a:p>
        </p:txBody>
      </p:sp>
      <p:pic>
        <p:nvPicPr>
          <p:cNvPr id="9" name="Espace réservé du contenu 8">
            <a:extLst>
              <a:ext uri="{FF2B5EF4-FFF2-40B4-BE49-F238E27FC236}">
                <a16:creationId xmlns:a16="http://schemas.microsoft.com/office/drawing/2014/main" id="{0C6BE4CE-7D7C-5243-8ACB-C77E3C406BCF}"/>
              </a:ext>
            </a:extLst>
          </p:cNvPr>
          <p:cNvPicPr>
            <a:picLocks noGrp="1" noChangeAspect="1"/>
          </p:cNvPicPr>
          <p:nvPr>
            <p:ph sz="quarter" idx="13"/>
          </p:nvPr>
        </p:nvPicPr>
        <p:blipFill>
          <a:blip r:embed="rId2"/>
          <a:stretch>
            <a:fillRect/>
          </a:stretch>
        </p:blipFill>
        <p:spPr>
          <a:xfrm>
            <a:off x="7549482" y="830580"/>
            <a:ext cx="3492500" cy="2324100"/>
          </a:xfrm>
          <a:prstGeom prst="rect">
            <a:avLst/>
          </a:prstGeom>
        </p:spPr>
      </p:pic>
    </p:spTree>
    <p:extLst>
      <p:ext uri="{BB962C8B-B14F-4D97-AF65-F5344CB8AC3E}">
        <p14:creationId xmlns:p14="http://schemas.microsoft.com/office/powerpoint/2010/main" val="139407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C1C18C-0A29-0344-819A-1F8E29EE411E}"/>
              </a:ext>
            </a:extLst>
          </p:cNvPr>
          <p:cNvSpPr>
            <a:spLocks noGrp="1"/>
          </p:cNvSpPr>
          <p:nvPr>
            <p:ph type="title"/>
          </p:nvPr>
        </p:nvSpPr>
        <p:spPr>
          <a:xfrm>
            <a:off x="2781320" y="0"/>
            <a:ext cx="6225519" cy="762000"/>
          </a:xfrm>
          <a:ln w="38100">
            <a:solidFill>
              <a:schemeClr val="tx1"/>
            </a:solidFill>
          </a:ln>
        </p:spPr>
        <p:txBody>
          <a:bodyPr>
            <a:normAutofit/>
          </a:bodyPr>
          <a:lstStyle/>
          <a:p>
            <a:r>
              <a:rPr lang="fr-FR" dirty="0">
                <a:solidFill>
                  <a:srgbClr val="FFC000"/>
                </a:solidFill>
              </a:rPr>
              <a:t>3 PRINCIPES DE BASE</a:t>
            </a:r>
          </a:p>
        </p:txBody>
      </p:sp>
      <p:sp>
        <p:nvSpPr>
          <p:cNvPr id="4" name="Espace réservé du texte 3">
            <a:extLst>
              <a:ext uri="{FF2B5EF4-FFF2-40B4-BE49-F238E27FC236}">
                <a16:creationId xmlns:a16="http://schemas.microsoft.com/office/drawing/2014/main" id="{55D228C1-C1B3-6840-8679-CF783794ECB0}"/>
              </a:ext>
            </a:extLst>
          </p:cNvPr>
          <p:cNvSpPr>
            <a:spLocks noGrp="1"/>
          </p:cNvSpPr>
          <p:nvPr>
            <p:ph type="body" sz="half" idx="2"/>
          </p:nvPr>
        </p:nvSpPr>
        <p:spPr>
          <a:xfrm>
            <a:off x="297180" y="868598"/>
            <a:ext cx="6617969" cy="5875102"/>
          </a:xfrm>
          <a:ln>
            <a:solidFill>
              <a:schemeClr val="tx1"/>
            </a:solidFill>
          </a:ln>
        </p:spPr>
        <p:txBody>
          <a:bodyPr>
            <a:normAutofit/>
          </a:bodyPr>
          <a:lstStyle/>
          <a:p>
            <a:r>
              <a:rPr lang="fr-FR" sz="2400" b="1" dirty="0">
                <a:solidFill>
                  <a:srgbClr val="FFC000"/>
                </a:solidFill>
              </a:rPr>
              <a:t>PRINCIPE N° 3 :</a:t>
            </a:r>
          </a:p>
          <a:p>
            <a:pPr algn="l"/>
            <a:r>
              <a:rPr lang="fr-FR" sz="2000" b="1" dirty="0">
                <a:solidFill>
                  <a:srgbClr val="FF0000"/>
                </a:solidFill>
              </a:rPr>
              <a:t>OBLIGATIONS FAITES AUX FAMILLES:</a:t>
            </a:r>
          </a:p>
          <a:p>
            <a:pPr marL="342900" indent="-342900" algn="l">
              <a:buFont typeface="Wingdings" pitchFamily="2" charset="2"/>
              <a:buChar char="Ø"/>
            </a:pPr>
            <a:r>
              <a:rPr lang="fr-FR" dirty="0"/>
              <a:t>les parents s’engagent à prendre la température </a:t>
            </a:r>
            <a:r>
              <a:rPr lang="fr-FR" b="1" u="sng" dirty="0"/>
              <a:t>tous les matins </a:t>
            </a:r>
            <a:r>
              <a:rPr lang="fr-FR" dirty="0"/>
              <a:t>à leur enfant, si plus de 37,8 l’enfant ne peut pas </a:t>
            </a:r>
            <a:r>
              <a:rPr lang="fr-FR" dirty="0" err="1"/>
              <a:t>frÉquenter</a:t>
            </a:r>
            <a:r>
              <a:rPr lang="fr-FR" dirty="0"/>
              <a:t> L’ÉCOLE. Ils appellent la directrice ou envoient un mail pour prévenir dans la matinée</a:t>
            </a:r>
          </a:p>
          <a:p>
            <a:pPr marL="342900" indent="-342900" algn="l">
              <a:buFont typeface="Wingdings" pitchFamily="2" charset="2"/>
              <a:buChar char="Ø"/>
            </a:pPr>
            <a:r>
              <a:rPr lang="fr-FR" dirty="0"/>
              <a:t> SI L’ENFANT OU UN MEMBRE DE LA FAMILLE PRÉSENTE DES SYMPTÔMES DE COVID l’enfant ne peut pas </a:t>
            </a:r>
            <a:r>
              <a:rPr lang="fr-FR" dirty="0" err="1"/>
              <a:t>frÉquenter</a:t>
            </a:r>
            <a:r>
              <a:rPr lang="fr-FR" dirty="0"/>
              <a:t> L’ÉCOLE. Ils appellent la directrice ou envoient un mail pour prévenir dans la matinée</a:t>
            </a:r>
          </a:p>
          <a:p>
            <a:pPr marL="342900" indent="-342900" algn="l">
              <a:buFont typeface="Wingdings" pitchFamily="2" charset="2"/>
              <a:buChar char="Ø"/>
            </a:pPr>
            <a:r>
              <a:rPr lang="fr-FR" dirty="0"/>
              <a:t>EN CAS DE FIEVRE, DE TOUX OU DE MALADIE LES PARENTS S’ENGAGENT A VENIR CHERCHER LEUR ENFANT DANS LES PLUS BREFS DÉLAIS </a:t>
            </a:r>
          </a:p>
          <a:p>
            <a:pPr marL="342900" indent="-342900" algn="l">
              <a:buFont typeface="Wingdings" pitchFamily="2" charset="2"/>
              <a:buChar char="Ø"/>
            </a:pPr>
            <a:r>
              <a:rPr lang="fr-FR" dirty="0"/>
              <a:t>LES PARENTS S’engagent à EXPLIQUER LES GESTES BARRIERE ET DE DISTANCIATION A LEUR ENFANT. LIRE CE PROTOCLE AVEC LEUR ENFANT</a:t>
            </a:r>
          </a:p>
          <a:p>
            <a:pPr marL="342900" indent="-342900" algn="l">
              <a:buFont typeface="Wingdings" pitchFamily="2" charset="2"/>
              <a:buChar char="Ø"/>
            </a:pPr>
            <a:r>
              <a:rPr lang="fr-FR" dirty="0"/>
              <a:t>Respecter la distanciation de 1 mètre aux entrées et sorties d’école, ne pas s’attrouper devant l’école</a:t>
            </a:r>
          </a:p>
          <a:p>
            <a:pPr marL="342900" indent="-342900" algn="l">
              <a:buFont typeface="Wingdings" pitchFamily="2" charset="2"/>
              <a:buChar char="Ø"/>
            </a:pPr>
            <a:endParaRPr lang="fr-FR" dirty="0"/>
          </a:p>
          <a:p>
            <a:pPr marL="342900" indent="-342900" algn="l">
              <a:buFont typeface="Wingdings" pitchFamily="2" charset="2"/>
              <a:buChar char="v"/>
            </a:pPr>
            <a:endParaRPr lang="fr-FR" sz="2000" dirty="0"/>
          </a:p>
          <a:p>
            <a:pPr algn="l"/>
            <a:endParaRPr lang="fr-FR" sz="1400" dirty="0"/>
          </a:p>
        </p:txBody>
      </p:sp>
      <p:sp>
        <p:nvSpPr>
          <p:cNvPr id="3" name="ZoneTexte 2">
            <a:extLst>
              <a:ext uri="{FF2B5EF4-FFF2-40B4-BE49-F238E27FC236}">
                <a16:creationId xmlns:a16="http://schemas.microsoft.com/office/drawing/2014/main" id="{54F0FEDE-D242-C441-A483-6A3AF2ED589C}"/>
              </a:ext>
            </a:extLst>
          </p:cNvPr>
          <p:cNvSpPr txBox="1"/>
          <p:nvPr/>
        </p:nvSpPr>
        <p:spPr>
          <a:xfrm>
            <a:off x="7001875" y="4760498"/>
            <a:ext cx="5166360" cy="1754326"/>
          </a:xfrm>
          <a:prstGeom prst="rect">
            <a:avLst/>
          </a:prstGeom>
          <a:solidFill>
            <a:schemeClr val="accent2"/>
          </a:solidFill>
        </p:spPr>
        <p:txBody>
          <a:bodyPr wrap="square" rtlCol="0">
            <a:spAutoFit/>
          </a:bodyPr>
          <a:lstStyle/>
          <a:p>
            <a:r>
              <a:rPr lang="fr-FR" dirty="0"/>
              <a:t>LES ENSEIGNANTS NE POURRONT PAS ASSURER À 100%</a:t>
            </a:r>
          </a:p>
          <a:p>
            <a:pPr marL="285750" indent="-285750">
              <a:buFont typeface="Arial" panose="020B0604020202020204" pitchFamily="34" charset="0"/>
              <a:buChar char="•"/>
            </a:pPr>
            <a:r>
              <a:rPr lang="fr-FR" dirty="0"/>
              <a:t>Que tous les parents respectent ces obligations</a:t>
            </a:r>
          </a:p>
          <a:p>
            <a:r>
              <a:rPr lang="fr-FR" dirty="0"/>
              <a:t>Ils ne pourront pas vérifier la température de chaque élève à l’arrivée à l’école.</a:t>
            </a:r>
          </a:p>
          <a:p>
            <a:pPr marL="285750" indent="-285750">
              <a:buFont typeface="Arial" panose="020B0604020202020204" pitchFamily="34" charset="0"/>
              <a:buChar char="•"/>
            </a:pPr>
            <a:endParaRPr lang="fr-FR" dirty="0"/>
          </a:p>
        </p:txBody>
      </p:sp>
      <p:pic>
        <p:nvPicPr>
          <p:cNvPr id="10" name="Espace réservé du contenu 5">
            <a:extLst>
              <a:ext uri="{FF2B5EF4-FFF2-40B4-BE49-F238E27FC236}">
                <a16:creationId xmlns:a16="http://schemas.microsoft.com/office/drawing/2014/main" id="{2F1316A0-77EE-924E-A62D-E237DC5246C8}"/>
              </a:ext>
            </a:extLst>
          </p:cNvPr>
          <p:cNvPicPr>
            <a:picLocks noChangeAspect="1"/>
          </p:cNvPicPr>
          <p:nvPr/>
        </p:nvPicPr>
        <p:blipFill>
          <a:blip r:embed="rId2"/>
          <a:stretch>
            <a:fillRect/>
          </a:stretch>
        </p:blipFill>
        <p:spPr>
          <a:xfrm>
            <a:off x="7001875" y="1131570"/>
            <a:ext cx="1957090" cy="1428750"/>
          </a:xfrm>
          <a:prstGeom prst="rect">
            <a:avLst/>
          </a:prstGeom>
        </p:spPr>
      </p:pic>
      <p:pic>
        <p:nvPicPr>
          <p:cNvPr id="11" name="Image 10">
            <a:extLst>
              <a:ext uri="{FF2B5EF4-FFF2-40B4-BE49-F238E27FC236}">
                <a16:creationId xmlns:a16="http://schemas.microsoft.com/office/drawing/2014/main" id="{441E99B8-8C99-B14A-955E-E01CD78DFE36}"/>
              </a:ext>
            </a:extLst>
          </p:cNvPr>
          <p:cNvPicPr>
            <a:picLocks noChangeAspect="1"/>
          </p:cNvPicPr>
          <p:nvPr/>
        </p:nvPicPr>
        <p:blipFill>
          <a:blip r:embed="rId3"/>
          <a:stretch>
            <a:fillRect/>
          </a:stretch>
        </p:blipFill>
        <p:spPr>
          <a:xfrm>
            <a:off x="9585055" y="1072612"/>
            <a:ext cx="1487708" cy="1487708"/>
          </a:xfrm>
          <a:prstGeom prst="rect">
            <a:avLst/>
          </a:prstGeom>
        </p:spPr>
      </p:pic>
      <p:sp>
        <p:nvSpPr>
          <p:cNvPr id="12" name="ZoneTexte 11">
            <a:extLst>
              <a:ext uri="{FF2B5EF4-FFF2-40B4-BE49-F238E27FC236}">
                <a16:creationId xmlns:a16="http://schemas.microsoft.com/office/drawing/2014/main" id="{3D9A704A-EBDD-5E41-A203-27624C69139C}"/>
              </a:ext>
            </a:extLst>
          </p:cNvPr>
          <p:cNvSpPr txBox="1"/>
          <p:nvPr/>
        </p:nvSpPr>
        <p:spPr>
          <a:xfrm>
            <a:off x="11304270" y="2468880"/>
            <a:ext cx="184731" cy="646331"/>
          </a:xfrm>
          <a:prstGeom prst="rect">
            <a:avLst/>
          </a:prstGeom>
          <a:noFill/>
        </p:spPr>
        <p:txBody>
          <a:bodyPr wrap="none" rtlCol="0">
            <a:spAutoFit/>
          </a:bodyPr>
          <a:lstStyle/>
          <a:p>
            <a:endParaRPr lang="fr-FR" dirty="0"/>
          </a:p>
          <a:p>
            <a:endParaRPr lang="fr-FR" dirty="0"/>
          </a:p>
        </p:txBody>
      </p:sp>
      <p:sp>
        <p:nvSpPr>
          <p:cNvPr id="14" name="ZoneTexte 13">
            <a:extLst>
              <a:ext uri="{FF2B5EF4-FFF2-40B4-BE49-F238E27FC236}">
                <a16:creationId xmlns:a16="http://schemas.microsoft.com/office/drawing/2014/main" id="{E7C12CAA-2C89-FE40-9518-B5EEDEDA1EB6}"/>
              </a:ext>
            </a:extLst>
          </p:cNvPr>
          <p:cNvSpPr txBox="1"/>
          <p:nvPr/>
        </p:nvSpPr>
        <p:spPr>
          <a:xfrm>
            <a:off x="7001875" y="3115211"/>
            <a:ext cx="5011055" cy="1477328"/>
          </a:xfrm>
          <a:prstGeom prst="rect">
            <a:avLst/>
          </a:prstGeom>
          <a:noFill/>
          <a:ln>
            <a:solidFill>
              <a:srgbClr val="0070C0"/>
            </a:solidFill>
          </a:ln>
        </p:spPr>
        <p:txBody>
          <a:bodyPr wrap="square" rtlCol="0">
            <a:spAutoFit/>
          </a:bodyPr>
          <a:lstStyle/>
          <a:p>
            <a:pPr algn="ctr"/>
            <a:r>
              <a:rPr lang="fr-FR" b="1" u="sng" dirty="0">
                <a:solidFill>
                  <a:schemeClr val="accent1"/>
                </a:solidFill>
              </a:rPr>
              <a:t>INTERDICTION AUX PARENTS DE PÉNÉTRER DANS L’ÉCOLE</a:t>
            </a:r>
          </a:p>
          <a:p>
            <a:pPr algn="ctr"/>
            <a:r>
              <a:rPr lang="fr-FR" b="1" u="sng" dirty="0">
                <a:solidFill>
                  <a:schemeClr val="accent1"/>
                </a:solidFill>
              </a:rPr>
              <a:t>RESPECTER LES HORAIRES D’ENTRÉES ET DE SORTIES</a:t>
            </a:r>
            <a:endParaRPr lang="fr-FR" dirty="0"/>
          </a:p>
          <a:p>
            <a:endParaRPr lang="fr-FR" dirty="0"/>
          </a:p>
        </p:txBody>
      </p:sp>
    </p:spTree>
    <p:extLst>
      <p:ext uri="{BB962C8B-B14F-4D97-AF65-F5344CB8AC3E}">
        <p14:creationId xmlns:p14="http://schemas.microsoft.com/office/powerpoint/2010/main" val="184611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C1C18C-0A29-0344-819A-1F8E29EE411E}"/>
              </a:ext>
            </a:extLst>
          </p:cNvPr>
          <p:cNvSpPr>
            <a:spLocks noGrp="1"/>
          </p:cNvSpPr>
          <p:nvPr>
            <p:ph type="title"/>
          </p:nvPr>
        </p:nvSpPr>
        <p:spPr>
          <a:xfrm>
            <a:off x="2781320" y="0"/>
            <a:ext cx="6225519" cy="762000"/>
          </a:xfrm>
          <a:ln w="38100">
            <a:solidFill>
              <a:schemeClr val="tx1"/>
            </a:solidFill>
          </a:ln>
        </p:spPr>
        <p:txBody>
          <a:bodyPr>
            <a:normAutofit/>
          </a:bodyPr>
          <a:lstStyle/>
          <a:p>
            <a:r>
              <a:rPr lang="fr-FR" dirty="0">
                <a:solidFill>
                  <a:srgbClr val="FFC000"/>
                </a:solidFill>
              </a:rPr>
              <a:t>AVANT L’ÉCOLE</a:t>
            </a:r>
          </a:p>
        </p:txBody>
      </p:sp>
      <p:sp>
        <p:nvSpPr>
          <p:cNvPr id="4" name="Espace réservé du texte 3">
            <a:extLst>
              <a:ext uri="{FF2B5EF4-FFF2-40B4-BE49-F238E27FC236}">
                <a16:creationId xmlns:a16="http://schemas.microsoft.com/office/drawing/2014/main" id="{55D228C1-C1B3-6840-8679-CF783794ECB0}"/>
              </a:ext>
            </a:extLst>
          </p:cNvPr>
          <p:cNvSpPr>
            <a:spLocks noGrp="1"/>
          </p:cNvSpPr>
          <p:nvPr>
            <p:ph type="body" sz="half" idx="2"/>
          </p:nvPr>
        </p:nvSpPr>
        <p:spPr>
          <a:xfrm>
            <a:off x="297180" y="868598"/>
            <a:ext cx="6617969" cy="5875102"/>
          </a:xfrm>
          <a:ln>
            <a:solidFill>
              <a:schemeClr val="tx1"/>
            </a:solidFill>
          </a:ln>
        </p:spPr>
        <p:txBody>
          <a:bodyPr>
            <a:normAutofit/>
          </a:bodyPr>
          <a:lstStyle/>
          <a:p>
            <a:pPr marL="342900" indent="-342900" algn="l">
              <a:buFont typeface="Wingdings" pitchFamily="2" charset="2"/>
              <a:buChar char="Ø"/>
            </a:pPr>
            <a:r>
              <a:rPr lang="fr-FR" dirty="0"/>
              <a:t>Les parents doivent prendre la température de leur enfant avant le départ pour l’école. En cas de symptômes ou de fièvre (37,8°C), l’enfant ne devra pas se rendre à l’école.</a:t>
            </a:r>
            <a:br>
              <a:rPr lang="fr-FR" dirty="0"/>
            </a:br>
            <a:endParaRPr lang="fr-FR" dirty="0"/>
          </a:p>
          <a:p>
            <a:pPr algn="l"/>
            <a:r>
              <a:rPr lang="fr-FR" dirty="0"/>
              <a:t>Les parents aident leur enfant à </a:t>
            </a:r>
            <a:r>
              <a:rPr lang="fr-FR" dirty="0" err="1"/>
              <a:t>pré́parer</a:t>
            </a:r>
            <a:r>
              <a:rPr lang="fr-FR" dirty="0"/>
              <a:t> son cartable : </a:t>
            </a:r>
          </a:p>
          <a:p>
            <a:pPr marL="285750" indent="-285750">
              <a:buFontTx/>
              <a:buChar char="-"/>
            </a:pPr>
            <a:r>
              <a:rPr lang="fr-FR" b="1" dirty="0"/>
              <a:t> </a:t>
            </a:r>
            <a:r>
              <a:rPr lang="fr-FR" u="sng" dirty="0"/>
              <a:t>Tout le matériel scolaire individuel nécessaire </a:t>
            </a:r>
          </a:p>
          <a:p>
            <a:r>
              <a:rPr lang="fr-FR" b="1" dirty="0"/>
              <a:t>-  </a:t>
            </a:r>
            <a:r>
              <a:rPr lang="fr-FR" dirty="0"/>
              <a:t>Un RUBIK CUBE , DES FICELLES (strings), UN PETIT JEU (pas de jeu électronique) OU UN  livre  EST TOLÉRÉ pour la cour il ne pourra pas le prêter à ses camarades</a:t>
            </a:r>
          </a:p>
          <a:p>
            <a:pPr marL="285750" indent="-285750">
              <a:buFontTx/>
              <a:buChar char="-"/>
            </a:pPr>
            <a:r>
              <a:rPr lang="fr-FR" b="1" dirty="0"/>
              <a:t> </a:t>
            </a:r>
            <a:r>
              <a:rPr lang="fr-FR" dirty="0"/>
              <a:t>Une petite bouteille d'eau MARQUÉE À SON NOM pour lui permettre d’éviter des </a:t>
            </a:r>
            <a:r>
              <a:rPr lang="fr-FR" dirty="0" err="1"/>
              <a:t>dé́placements</a:t>
            </a:r>
            <a:r>
              <a:rPr lang="fr-FR" dirty="0"/>
              <a:t> </a:t>
            </a:r>
          </a:p>
          <a:p>
            <a:pPr marL="285750" indent="-285750">
              <a:buFontTx/>
              <a:buChar char="-"/>
            </a:pPr>
            <a:r>
              <a:rPr lang="fr-FR" b="1" dirty="0"/>
              <a:t>-  </a:t>
            </a:r>
            <a:r>
              <a:rPr lang="fr-FR" dirty="0"/>
              <a:t>Une boite ou paquet de mouchoirs ainsi qu'un sac pour contenir les mouchoirs souillés </a:t>
            </a:r>
          </a:p>
          <a:p>
            <a:pPr marL="342900" indent="-342900" algn="l">
              <a:buFont typeface="Wingdings" pitchFamily="2" charset="2"/>
              <a:buChar char="Ø"/>
            </a:pPr>
            <a:endParaRPr lang="fr-FR" dirty="0"/>
          </a:p>
          <a:p>
            <a:pPr algn="l"/>
            <a:endParaRPr lang="fr-FR" sz="2000" dirty="0"/>
          </a:p>
          <a:p>
            <a:pPr algn="l"/>
            <a:endParaRPr lang="fr-FR" sz="1400" dirty="0"/>
          </a:p>
        </p:txBody>
      </p:sp>
      <p:sp>
        <p:nvSpPr>
          <p:cNvPr id="3" name="ZoneTexte 2">
            <a:extLst>
              <a:ext uri="{FF2B5EF4-FFF2-40B4-BE49-F238E27FC236}">
                <a16:creationId xmlns:a16="http://schemas.microsoft.com/office/drawing/2014/main" id="{54F0FEDE-D242-C441-A483-6A3AF2ED589C}"/>
              </a:ext>
            </a:extLst>
          </p:cNvPr>
          <p:cNvSpPr txBox="1"/>
          <p:nvPr/>
        </p:nvSpPr>
        <p:spPr>
          <a:xfrm>
            <a:off x="7001875" y="4760498"/>
            <a:ext cx="5166360" cy="2031325"/>
          </a:xfrm>
          <a:prstGeom prst="rect">
            <a:avLst/>
          </a:prstGeom>
          <a:solidFill>
            <a:schemeClr val="accent2"/>
          </a:solidFill>
        </p:spPr>
        <p:txBody>
          <a:bodyPr wrap="square" rtlCol="0">
            <a:spAutoFit/>
          </a:bodyPr>
          <a:lstStyle/>
          <a:p>
            <a:r>
              <a:rPr lang="fr-FR" dirty="0"/>
              <a:t>LES ENSEIGNANTS NE POURRONT PAS ASSURER À 100%</a:t>
            </a:r>
          </a:p>
          <a:p>
            <a:pPr marL="285750" indent="-285750">
              <a:buFont typeface="Arial" panose="020B0604020202020204" pitchFamily="34" charset="0"/>
              <a:buChar char="•"/>
            </a:pPr>
            <a:r>
              <a:rPr lang="fr-FR" dirty="0"/>
              <a:t>Que l’enfant ne prête pas son jeu en cachette dans la cour</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p:txBody>
      </p:sp>
      <p:pic>
        <p:nvPicPr>
          <p:cNvPr id="10" name="Espace réservé du contenu 5">
            <a:extLst>
              <a:ext uri="{FF2B5EF4-FFF2-40B4-BE49-F238E27FC236}">
                <a16:creationId xmlns:a16="http://schemas.microsoft.com/office/drawing/2014/main" id="{2F1316A0-77EE-924E-A62D-E237DC5246C8}"/>
              </a:ext>
            </a:extLst>
          </p:cNvPr>
          <p:cNvPicPr>
            <a:picLocks noChangeAspect="1"/>
          </p:cNvPicPr>
          <p:nvPr/>
        </p:nvPicPr>
        <p:blipFill>
          <a:blip r:embed="rId2"/>
          <a:stretch>
            <a:fillRect/>
          </a:stretch>
        </p:blipFill>
        <p:spPr>
          <a:xfrm>
            <a:off x="7001875" y="1131570"/>
            <a:ext cx="1957090" cy="1428750"/>
          </a:xfrm>
          <a:prstGeom prst="rect">
            <a:avLst/>
          </a:prstGeom>
        </p:spPr>
      </p:pic>
      <p:pic>
        <p:nvPicPr>
          <p:cNvPr id="11" name="Image 10">
            <a:extLst>
              <a:ext uri="{FF2B5EF4-FFF2-40B4-BE49-F238E27FC236}">
                <a16:creationId xmlns:a16="http://schemas.microsoft.com/office/drawing/2014/main" id="{441E99B8-8C99-B14A-955E-E01CD78DFE36}"/>
              </a:ext>
            </a:extLst>
          </p:cNvPr>
          <p:cNvPicPr>
            <a:picLocks noChangeAspect="1"/>
          </p:cNvPicPr>
          <p:nvPr/>
        </p:nvPicPr>
        <p:blipFill>
          <a:blip r:embed="rId3"/>
          <a:stretch>
            <a:fillRect/>
          </a:stretch>
        </p:blipFill>
        <p:spPr>
          <a:xfrm>
            <a:off x="9585055" y="1072612"/>
            <a:ext cx="1487708" cy="1487708"/>
          </a:xfrm>
          <a:prstGeom prst="rect">
            <a:avLst/>
          </a:prstGeom>
        </p:spPr>
      </p:pic>
      <p:sp>
        <p:nvSpPr>
          <p:cNvPr id="12" name="ZoneTexte 11">
            <a:extLst>
              <a:ext uri="{FF2B5EF4-FFF2-40B4-BE49-F238E27FC236}">
                <a16:creationId xmlns:a16="http://schemas.microsoft.com/office/drawing/2014/main" id="{3D9A704A-EBDD-5E41-A203-27624C69139C}"/>
              </a:ext>
            </a:extLst>
          </p:cNvPr>
          <p:cNvSpPr txBox="1"/>
          <p:nvPr/>
        </p:nvSpPr>
        <p:spPr>
          <a:xfrm>
            <a:off x="11304270" y="2468880"/>
            <a:ext cx="184731" cy="646331"/>
          </a:xfrm>
          <a:prstGeom prst="rect">
            <a:avLst/>
          </a:prstGeom>
          <a:noFill/>
        </p:spPr>
        <p:txBody>
          <a:bodyPr wrap="none" rtlCol="0">
            <a:spAutoFit/>
          </a:bodyPr>
          <a:lstStyle/>
          <a:p>
            <a:endParaRPr lang="fr-FR" dirty="0"/>
          </a:p>
          <a:p>
            <a:endParaRPr lang="fr-FR" dirty="0"/>
          </a:p>
        </p:txBody>
      </p:sp>
      <p:sp>
        <p:nvSpPr>
          <p:cNvPr id="14" name="ZoneTexte 13">
            <a:extLst>
              <a:ext uri="{FF2B5EF4-FFF2-40B4-BE49-F238E27FC236}">
                <a16:creationId xmlns:a16="http://schemas.microsoft.com/office/drawing/2014/main" id="{E7C12CAA-2C89-FE40-9518-B5EEDEDA1EB6}"/>
              </a:ext>
            </a:extLst>
          </p:cNvPr>
          <p:cNvSpPr txBox="1"/>
          <p:nvPr/>
        </p:nvSpPr>
        <p:spPr>
          <a:xfrm>
            <a:off x="7001875" y="3115211"/>
            <a:ext cx="5011055" cy="1477328"/>
          </a:xfrm>
          <a:prstGeom prst="rect">
            <a:avLst/>
          </a:prstGeom>
          <a:noFill/>
          <a:ln>
            <a:solidFill>
              <a:srgbClr val="0070C0"/>
            </a:solidFill>
          </a:ln>
        </p:spPr>
        <p:txBody>
          <a:bodyPr wrap="square" rtlCol="0">
            <a:spAutoFit/>
          </a:bodyPr>
          <a:lstStyle/>
          <a:p>
            <a:pPr algn="ctr"/>
            <a:r>
              <a:rPr lang="fr-FR" b="1" u="sng" dirty="0">
                <a:solidFill>
                  <a:schemeClr val="accent1"/>
                </a:solidFill>
              </a:rPr>
              <a:t>INTERDICTION AUX PARENTS DE PÉNÉTRER DANS L’ÉCOLE</a:t>
            </a:r>
          </a:p>
          <a:p>
            <a:pPr algn="ctr"/>
            <a:r>
              <a:rPr lang="fr-FR" b="1" u="sng" dirty="0">
                <a:solidFill>
                  <a:schemeClr val="accent1"/>
                </a:solidFill>
              </a:rPr>
              <a:t>RESPECTER IMPERATIVEMENT LES HORAIRES D’ENTRÉES ET DE SORTIE</a:t>
            </a:r>
            <a:endParaRPr lang="fr-FR" dirty="0"/>
          </a:p>
          <a:p>
            <a:endParaRPr lang="fr-FR" dirty="0"/>
          </a:p>
        </p:txBody>
      </p:sp>
    </p:spTree>
    <p:extLst>
      <p:ext uri="{BB962C8B-B14F-4D97-AF65-F5344CB8AC3E}">
        <p14:creationId xmlns:p14="http://schemas.microsoft.com/office/powerpoint/2010/main" val="291996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F8636C-3AEB-1B4B-86B9-848D543ED67B}"/>
              </a:ext>
            </a:extLst>
          </p:cNvPr>
          <p:cNvSpPr>
            <a:spLocks noGrp="1"/>
          </p:cNvSpPr>
          <p:nvPr>
            <p:ph type="title"/>
          </p:nvPr>
        </p:nvSpPr>
        <p:spPr>
          <a:xfrm>
            <a:off x="2582554" y="87559"/>
            <a:ext cx="3566786" cy="838342"/>
          </a:xfrm>
          <a:ln>
            <a:solidFill>
              <a:srgbClr val="FFC000"/>
            </a:solidFill>
          </a:ln>
        </p:spPr>
        <p:txBody>
          <a:bodyPr/>
          <a:lstStyle/>
          <a:p>
            <a:r>
              <a:rPr lang="fr-FR" dirty="0">
                <a:solidFill>
                  <a:srgbClr val="FFC000"/>
                </a:solidFill>
              </a:rPr>
              <a:t>ENTREES ET SORTIES</a:t>
            </a:r>
          </a:p>
        </p:txBody>
      </p:sp>
      <p:sp>
        <p:nvSpPr>
          <p:cNvPr id="3" name="Espace réservé du contenu 2">
            <a:extLst>
              <a:ext uri="{FF2B5EF4-FFF2-40B4-BE49-F238E27FC236}">
                <a16:creationId xmlns:a16="http://schemas.microsoft.com/office/drawing/2014/main" id="{22811616-380D-264E-A59F-A5339453F2D1}"/>
              </a:ext>
            </a:extLst>
          </p:cNvPr>
          <p:cNvSpPr>
            <a:spLocks noGrp="1"/>
          </p:cNvSpPr>
          <p:nvPr>
            <p:ph sz="quarter" idx="13"/>
          </p:nvPr>
        </p:nvSpPr>
        <p:spPr>
          <a:xfrm>
            <a:off x="5760720" y="190429"/>
            <a:ext cx="5749290" cy="6050351"/>
          </a:xfrm>
        </p:spPr>
        <p:txBody>
          <a:bodyPr>
            <a:normAutofit fontScale="92500" lnSpcReduction="10000"/>
          </a:bodyPr>
          <a:lstStyle/>
          <a:p>
            <a:pPr algn="ctr"/>
            <a:r>
              <a:rPr lang="fr-FR" sz="1600" b="1" dirty="0">
                <a:solidFill>
                  <a:srgbClr val="FF0000"/>
                </a:solidFill>
              </a:rPr>
              <a:t>16H10</a:t>
            </a:r>
            <a:br>
              <a:rPr lang="fr-FR" sz="1600" dirty="0"/>
            </a:br>
            <a:r>
              <a:rPr lang="fr-FR" sz="1600" b="1" dirty="0">
                <a:solidFill>
                  <a:srgbClr val="0070C0"/>
                </a:solidFill>
              </a:rPr>
              <a:t>CP CE1 </a:t>
            </a:r>
            <a:r>
              <a:rPr lang="fr-FR" sz="1600" dirty="0">
                <a:solidFill>
                  <a:srgbClr val="0070C0"/>
                </a:solidFill>
              </a:rPr>
              <a:t>: </a:t>
            </a:r>
            <a:r>
              <a:rPr lang="fr-FR" sz="1600" dirty="0"/>
              <a:t>SORTIE PAR LE PETIT PORTAIL</a:t>
            </a:r>
          </a:p>
          <a:p>
            <a:pPr marL="0" indent="0">
              <a:buNone/>
            </a:pPr>
            <a:r>
              <a:rPr lang="fr-FR" sz="1600" b="1" dirty="0">
                <a:solidFill>
                  <a:srgbClr val="0070C0"/>
                </a:solidFill>
              </a:rPr>
              <a:t>                             Ce2 UPE2A : </a:t>
            </a:r>
            <a:r>
              <a:rPr lang="fr-FR" sz="1600" dirty="0"/>
              <a:t>SORTIE PAR LE GRAND PORTAIL</a:t>
            </a:r>
          </a:p>
          <a:p>
            <a:pPr marL="0" indent="0">
              <a:buNone/>
            </a:pPr>
            <a:endParaRPr lang="fr-FR" sz="1600" b="1" dirty="0">
              <a:solidFill>
                <a:srgbClr val="0070C0"/>
              </a:solidFill>
            </a:endParaRPr>
          </a:p>
          <a:p>
            <a:pPr marL="0" indent="0" algn="ctr">
              <a:buNone/>
            </a:pPr>
            <a:r>
              <a:rPr lang="fr-FR" sz="1600" b="1" dirty="0">
                <a:solidFill>
                  <a:srgbClr val="FF0000"/>
                </a:solidFill>
              </a:rPr>
              <a:t>16h20</a:t>
            </a:r>
          </a:p>
          <a:p>
            <a:pPr algn="ctr"/>
            <a:r>
              <a:rPr lang="fr-FR" sz="1600" b="1" dirty="0">
                <a:solidFill>
                  <a:srgbClr val="0070C0"/>
                </a:solidFill>
              </a:rPr>
              <a:t>CM1 et CM2 </a:t>
            </a:r>
            <a:r>
              <a:rPr lang="fr-FR" sz="1600" dirty="0"/>
              <a:t>: SORTIE PAR LE GRAND PORTAIL</a:t>
            </a:r>
          </a:p>
          <a:p>
            <a:pPr algn="ctr"/>
            <a:r>
              <a:rPr lang="fr-FR" sz="1600" b="1" dirty="0">
                <a:solidFill>
                  <a:srgbClr val="0070C0"/>
                </a:solidFill>
              </a:rPr>
              <a:t>MULTINIVEAUX : </a:t>
            </a:r>
            <a:r>
              <a:rPr lang="fr-FR" sz="1600" dirty="0"/>
              <a:t>SORTIE PAR LE PETIT PORTAIL</a:t>
            </a:r>
          </a:p>
          <a:p>
            <a:pPr marL="0" indent="0" algn="ctr">
              <a:buNone/>
            </a:pPr>
            <a:endParaRPr lang="fr-FR" b="1" dirty="0">
              <a:solidFill>
                <a:srgbClr val="FF0000"/>
              </a:solidFill>
            </a:endParaRPr>
          </a:p>
          <a:p>
            <a:pPr marL="0" indent="0" algn="ctr">
              <a:buNone/>
            </a:pPr>
            <a:r>
              <a:rPr lang="fr-FR" b="1" dirty="0">
                <a:solidFill>
                  <a:srgbClr val="FF0000"/>
                </a:solidFill>
              </a:rPr>
              <a:t>LES PARENTS DEVRONT RESPECTER LES DISTANCES DE SECURITE A L’EXTERIEUR DE L’ECOLE</a:t>
            </a:r>
          </a:p>
          <a:p>
            <a:pPr marL="0" indent="0" algn="ctr">
              <a:buNone/>
            </a:pPr>
            <a:r>
              <a:rPr lang="fr-FR" b="1" i="1" u="sng" dirty="0">
                <a:solidFill>
                  <a:srgbClr val="FF0000"/>
                </a:solidFill>
              </a:rPr>
              <a:t>RESPECT IMPERATIF DES HORAIRES </a:t>
            </a:r>
          </a:p>
          <a:p>
            <a:pPr algn="ctr"/>
            <a:r>
              <a:rPr lang="fr-FR" b="1" i="1" dirty="0">
                <a:solidFill>
                  <a:srgbClr val="FF0000"/>
                </a:solidFill>
              </a:rPr>
              <a:t>LES ENTRÉES ET SORTIES SERONT PLUS LONGUES QUE D’HABITUDE VOUS DEVREZ ÊTRE PATIENTS. </a:t>
            </a:r>
            <a:r>
              <a:rPr lang="fr-FR" b="1" i="1" dirty="0"/>
              <a:t>TOUTES LES ENTRÉES ET SORTIES DE CLASSE  SE FERONT PAR LES PORTES DE CLASSE DONNANT SUR LA COUR</a:t>
            </a:r>
          </a:p>
          <a:p>
            <a:pPr marL="0" indent="0" algn="ctr">
              <a:buNone/>
            </a:pPr>
            <a:r>
              <a:rPr lang="fr-FR" b="1" i="1" dirty="0">
                <a:solidFill>
                  <a:schemeClr val="tx2">
                    <a:lumMod val="75000"/>
                  </a:schemeClr>
                </a:solidFill>
              </a:rPr>
              <a:t>ACCUEIL PAR DES ADULTES AVEC MASQUE</a:t>
            </a:r>
          </a:p>
        </p:txBody>
      </p:sp>
      <p:sp>
        <p:nvSpPr>
          <p:cNvPr id="4" name="Espace réservé du texte 3">
            <a:extLst>
              <a:ext uri="{FF2B5EF4-FFF2-40B4-BE49-F238E27FC236}">
                <a16:creationId xmlns:a16="http://schemas.microsoft.com/office/drawing/2014/main" id="{FD124C7C-E443-5242-A05E-B8CEFFCA8206}"/>
              </a:ext>
            </a:extLst>
          </p:cNvPr>
          <p:cNvSpPr>
            <a:spLocks noGrp="1"/>
          </p:cNvSpPr>
          <p:nvPr>
            <p:ph type="body" sz="half" idx="2"/>
          </p:nvPr>
        </p:nvSpPr>
        <p:spPr>
          <a:xfrm>
            <a:off x="320040" y="925901"/>
            <a:ext cx="5440680" cy="5829229"/>
          </a:xfrm>
        </p:spPr>
        <p:txBody>
          <a:bodyPr>
            <a:normAutofit fontScale="92500" lnSpcReduction="20000"/>
          </a:bodyPr>
          <a:lstStyle/>
          <a:p>
            <a:r>
              <a:rPr lang="fr-FR" b="1" dirty="0">
                <a:solidFill>
                  <a:srgbClr val="FF0000"/>
                </a:solidFill>
              </a:rPr>
              <a:t>8H20- 8H30</a:t>
            </a:r>
          </a:p>
          <a:p>
            <a:pPr algn="l"/>
            <a:r>
              <a:rPr lang="fr-FR" b="1" dirty="0">
                <a:solidFill>
                  <a:srgbClr val="0070C0"/>
                </a:solidFill>
              </a:rPr>
              <a:t>ACCUEIL DES CP ET CE1: </a:t>
            </a:r>
            <a:r>
              <a:rPr lang="fr-FR" dirty="0"/>
              <a:t>PORTAIL des petits  LES ENFANTS VONT SE LAVER LES MAINS ET SE RANGENT DEVANT L’ENSEIGNANT</a:t>
            </a:r>
          </a:p>
          <a:p>
            <a:pPr algn="l"/>
            <a:r>
              <a:rPr lang="fr-FR" b="1" dirty="0">
                <a:solidFill>
                  <a:srgbClr val="0070C0"/>
                </a:solidFill>
              </a:rPr>
              <a:t>ACCUEIL DES UPE2A ET CE2 : </a:t>
            </a:r>
            <a:r>
              <a:rPr lang="fr-FR" dirty="0"/>
              <a:t>PORTAIL DES GRANDS LES ENFANTS VONT SE LAVER LES MAINS ET SE RANGENT DEVANT L’ENSEIGNANT 		     </a:t>
            </a:r>
          </a:p>
          <a:p>
            <a:pPr algn="l"/>
            <a:r>
              <a:rPr lang="fr-FR" dirty="0"/>
              <a:t>		     </a:t>
            </a:r>
            <a:r>
              <a:rPr lang="fr-FR" b="1" dirty="0">
                <a:solidFill>
                  <a:srgbClr val="FF0000"/>
                </a:solidFill>
              </a:rPr>
              <a:t>8H35-8H45</a:t>
            </a:r>
          </a:p>
          <a:p>
            <a:pPr algn="l"/>
            <a:r>
              <a:rPr lang="fr-FR" b="1" dirty="0">
                <a:solidFill>
                  <a:srgbClr val="0070C0"/>
                </a:solidFill>
              </a:rPr>
              <a:t>ACCUEIL des cm1 et CM2: </a:t>
            </a:r>
            <a:r>
              <a:rPr lang="fr-FR" dirty="0"/>
              <a:t>PORTAIL DES GRANDS LES ENFANTS VONT SE LAVER LES MAINS ET SE RANGENT DEVANT L’ENSEIGNANT </a:t>
            </a:r>
          </a:p>
          <a:p>
            <a:pPr algn="l"/>
            <a:r>
              <a:rPr lang="fr-FR" b="1" dirty="0">
                <a:solidFill>
                  <a:srgbClr val="0070C0"/>
                </a:solidFill>
              </a:rPr>
              <a:t>ACCUEIL DU GROUPE MULTINIVEAUX: </a:t>
            </a:r>
            <a:r>
              <a:rPr lang="fr-FR" dirty="0"/>
              <a:t>PORTAIL des petits  LES ENFANTS VONT SE LAVER LES MAINS ET SE RANGENT DEVANT L’ENSEIGNANT</a:t>
            </a:r>
          </a:p>
          <a:p>
            <a:pPr algn="l"/>
            <a:r>
              <a:rPr lang="fr-FR" dirty="0"/>
              <a:t>		    </a:t>
            </a:r>
          </a:p>
          <a:p>
            <a:pPr algn="l"/>
            <a:r>
              <a:rPr lang="fr-FR" b="1" dirty="0">
                <a:solidFill>
                  <a:srgbClr val="FF0000"/>
                </a:solidFill>
              </a:rPr>
              <a:t>		          11H50 </a:t>
            </a:r>
          </a:p>
          <a:p>
            <a:pPr algn="l"/>
            <a:r>
              <a:rPr lang="fr-FR" dirty="0"/>
              <a:t>SORTIE AUX 2 PORTAILS HABITUELS</a:t>
            </a:r>
          </a:p>
          <a:p>
            <a:r>
              <a:rPr lang="fr-FR" b="1" dirty="0">
                <a:solidFill>
                  <a:srgbClr val="FF0000"/>
                </a:solidFill>
              </a:rPr>
              <a:t>13H4O</a:t>
            </a:r>
          </a:p>
          <a:p>
            <a:pPr algn="l"/>
            <a:r>
              <a:rPr lang="fr-FR" dirty="0"/>
              <a:t>entrée par le grand portail OU LE PETIT PORTAIL</a:t>
            </a:r>
          </a:p>
          <a:p>
            <a:endParaRPr lang="fr-FR" dirty="0"/>
          </a:p>
          <a:p>
            <a:endParaRPr lang="fr-FR" dirty="0"/>
          </a:p>
          <a:p>
            <a:pPr algn="l"/>
            <a:endParaRPr lang="fr-FR" dirty="0"/>
          </a:p>
          <a:p>
            <a:pPr algn="l"/>
            <a:endParaRPr lang="fr-FR" dirty="0"/>
          </a:p>
          <a:p>
            <a:pPr algn="l"/>
            <a:endParaRPr lang="fr-FR" dirty="0"/>
          </a:p>
        </p:txBody>
      </p:sp>
    </p:spTree>
    <p:extLst>
      <p:ext uri="{BB962C8B-B14F-4D97-AF65-F5344CB8AC3E}">
        <p14:creationId xmlns:p14="http://schemas.microsoft.com/office/powerpoint/2010/main" val="129853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F6D34-5C70-4F45-9788-78A196BFDFA3}"/>
              </a:ext>
            </a:extLst>
          </p:cNvPr>
          <p:cNvSpPr>
            <a:spLocks noGrp="1"/>
          </p:cNvSpPr>
          <p:nvPr>
            <p:ph type="title"/>
          </p:nvPr>
        </p:nvSpPr>
        <p:spPr>
          <a:xfrm>
            <a:off x="2571124" y="-528402"/>
            <a:ext cx="7795886" cy="1158382"/>
          </a:xfrm>
        </p:spPr>
        <p:txBody>
          <a:bodyPr/>
          <a:lstStyle/>
          <a:p>
            <a:r>
              <a:rPr lang="fr-FR" dirty="0">
                <a:solidFill>
                  <a:srgbClr val="FFC000"/>
                </a:solidFill>
              </a:rPr>
              <a:t>DANS LA CLASSE/ 7 groupes/ 85 élèves</a:t>
            </a:r>
          </a:p>
        </p:txBody>
      </p:sp>
      <p:sp>
        <p:nvSpPr>
          <p:cNvPr id="4" name="Espace réservé du texte 3">
            <a:extLst>
              <a:ext uri="{FF2B5EF4-FFF2-40B4-BE49-F238E27FC236}">
                <a16:creationId xmlns:a16="http://schemas.microsoft.com/office/drawing/2014/main" id="{C12E4589-C01F-364B-B9C2-38457A013362}"/>
              </a:ext>
            </a:extLst>
          </p:cNvPr>
          <p:cNvSpPr>
            <a:spLocks noGrp="1"/>
          </p:cNvSpPr>
          <p:nvPr>
            <p:ph type="body" sz="half" idx="2"/>
          </p:nvPr>
        </p:nvSpPr>
        <p:spPr>
          <a:xfrm>
            <a:off x="191668" y="853438"/>
            <a:ext cx="5683352" cy="5913122"/>
          </a:xfrm>
        </p:spPr>
        <p:txBody>
          <a:bodyPr>
            <a:normAutofit lnSpcReduction="10000"/>
          </a:bodyPr>
          <a:lstStyle/>
          <a:p>
            <a:r>
              <a:rPr lang="fr-FR" sz="1800" dirty="0"/>
              <a:t>1 mètre de circonférence DE DISTANCIATION autour de chaque ÉLÈVE ET DE L’ENSEIGNANT SOIT 4M2 +COULOIRS DE CIRCULATION  = </a:t>
            </a:r>
          </a:p>
          <a:p>
            <a:r>
              <a:rPr lang="fr-FR" sz="1800" dirty="0">
                <a:solidFill>
                  <a:srgbClr val="FF0000"/>
                </a:solidFill>
              </a:rPr>
              <a:t>13 personnes MAXIMUM  dans la classe adultes compris</a:t>
            </a:r>
          </a:p>
          <a:p>
            <a:r>
              <a:rPr lang="fr-FR" sz="1800" dirty="0"/>
              <a:t>PAS DE DÉPLACEMENT EN CLASSE SANS AUTORISATION DE L’ENSEIGNANT ET SENS DE CIRCULATION A RESPECTER EVITER LES ECHANGES DE MATERIELS (LIVRES CAHIERS, CRAYONS…) ENTRE LES PERSONNES. UTILISATION DU MATÉRIEL PERSONNEL DE L’ÉLÈVE PAS DE MATERIEL COLLECTIF</a:t>
            </a:r>
          </a:p>
          <a:p>
            <a:r>
              <a:rPr lang="fr-FR" sz="1800" dirty="0"/>
              <a:t>NE PAS ASSEOIR LES ELEVES FACE A FACE</a:t>
            </a:r>
          </a:p>
          <a:p>
            <a:r>
              <a:rPr lang="fr-FR" sz="1800" dirty="0"/>
              <a:t>AÉRATION DE LA CLASSE PLUSIEURS FOIS PAR JOUR PAR L’ENSEIGNANT</a:t>
            </a:r>
          </a:p>
          <a:p>
            <a:r>
              <a:rPr lang="fr-FR" sz="1800" b="1" dirty="0">
                <a:solidFill>
                  <a:srgbClr val="FF0000"/>
                </a:solidFill>
              </a:rPr>
              <a:t>INTERDICTION AUX ELEVES DE CIRCULER DANS TOUS LES COULOIRS DE L’ÉCOLE</a:t>
            </a:r>
          </a:p>
          <a:p>
            <a:endParaRPr lang="fr-FR" sz="1800" dirty="0"/>
          </a:p>
          <a:p>
            <a:endParaRPr lang="fr-FR" sz="1800" dirty="0"/>
          </a:p>
          <a:p>
            <a:endParaRPr lang="fr-FR" dirty="0"/>
          </a:p>
        </p:txBody>
      </p:sp>
      <p:sp>
        <p:nvSpPr>
          <p:cNvPr id="8" name="Espace réservé du contenu 7">
            <a:extLst>
              <a:ext uri="{FF2B5EF4-FFF2-40B4-BE49-F238E27FC236}">
                <a16:creationId xmlns:a16="http://schemas.microsoft.com/office/drawing/2014/main" id="{CF69A660-2D5C-2C49-92F3-A2D1A4F1DA61}"/>
              </a:ext>
            </a:extLst>
          </p:cNvPr>
          <p:cNvSpPr>
            <a:spLocks noGrp="1"/>
          </p:cNvSpPr>
          <p:nvPr>
            <p:ph sz="quarter" idx="13"/>
          </p:nvPr>
        </p:nvSpPr>
        <p:spPr>
          <a:xfrm>
            <a:off x="5875020" y="629980"/>
            <a:ext cx="6172200" cy="5161219"/>
          </a:xfrm>
        </p:spPr>
        <p:txBody>
          <a:bodyPr/>
          <a:lstStyle/>
          <a:p>
            <a:r>
              <a:rPr lang="fr-FR" sz="1800" dirty="0">
                <a:solidFill>
                  <a:srgbClr val="FF0000"/>
                </a:solidFill>
              </a:rPr>
              <a:t>MASQUE DECONSEILLÉ POUR LES ÉLÈVES (ils risquent de se contaminer ET DE CONTAMINER LES AUTRES en cas de </a:t>
            </a:r>
            <a:r>
              <a:rPr lang="fr-FR" sz="1800" dirty="0" err="1">
                <a:solidFill>
                  <a:srgbClr val="FF0000"/>
                </a:solidFill>
              </a:rPr>
              <a:t>mauVAise</a:t>
            </a:r>
            <a:r>
              <a:rPr lang="fr-FR" sz="1800" dirty="0">
                <a:solidFill>
                  <a:srgbClr val="FF0000"/>
                </a:solidFill>
              </a:rPr>
              <a:t> utilisation). SI VOUS SOUHAITEZ QUE VOTRE ENFANT PORTE UN MASQUE IL DEVRA EN CONNAITRE LES REGLES D’UTILISATION SI IL JOUE AVEC IL SERA CONFISQUÉ VOUS SEREZ INFORMÉS. LUI DONNER UN SAC TYPE CONGÉLATION POUR RANGER SON MASQUE</a:t>
            </a:r>
          </a:p>
          <a:p>
            <a:r>
              <a:rPr lang="fr-FR" sz="1800" b="1" dirty="0">
                <a:solidFill>
                  <a:srgbClr val="00B0F0"/>
                </a:solidFill>
              </a:rPr>
              <a:t>GEL HYDROALCOOLIQUE PERSONNEL INTERDIT SI BESOIN DE GEL IL SERA FOURNI PAR L’ÉCOLE</a:t>
            </a:r>
          </a:p>
          <a:p>
            <a:endParaRPr lang="fr-FR" dirty="0">
              <a:solidFill>
                <a:srgbClr val="FF0000"/>
              </a:solidFill>
            </a:endParaRPr>
          </a:p>
          <a:p>
            <a:endParaRPr lang="fr-FR" dirty="0"/>
          </a:p>
        </p:txBody>
      </p:sp>
      <p:sp>
        <p:nvSpPr>
          <p:cNvPr id="9" name="ZoneTexte 8">
            <a:extLst>
              <a:ext uri="{FF2B5EF4-FFF2-40B4-BE49-F238E27FC236}">
                <a16:creationId xmlns:a16="http://schemas.microsoft.com/office/drawing/2014/main" id="{2A87C5F4-D213-8443-8EE2-3869BDB0560E}"/>
              </a:ext>
            </a:extLst>
          </p:cNvPr>
          <p:cNvSpPr txBox="1"/>
          <p:nvPr/>
        </p:nvSpPr>
        <p:spPr>
          <a:xfrm>
            <a:off x="6252836" y="4914036"/>
            <a:ext cx="5852160" cy="1754326"/>
          </a:xfrm>
          <a:prstGeom prst="rect">
            <a:avLst/>
          </a:prstGeom>
          <a:solidFill>
            <a:schemeClr val="accent2"/>
          </a:solidFill>
        </p:spPr>
        <p:txBody>
          <a:bodyPr wrap="square" rtlCol="0">
            <a:spAutoFit/>
          </a:bodyPr>
          <a:lstStyle/>
          <a:p>
            <a:r>
              <a:rPr lang="fr-FR" dirty="0"/>
              <a:t>LES ENSEIGNANTS NE POURRONT PAS ASSURER À 100%</a:t>
            </a:r>
          </a:p>
          <a:p>
            <a:r>
              <a:rPr lang="fr-FR" dirty="0"/>
              <a:t>* que les gestes barrières et de distanciation sociale sont respectés par tous (adultes ou enfants) à tout moment de la journée (tousser ou éternuer dans son coude ou un mouchoir, être à 1mètre minimum en cas de déplacement..</a:t>
            </a:r>
          </a:p>
          <a:p>
            <a:r>
              <a:rPr lang="fr-FR" dirty="0"/>
              <a:t>* Que les élèves n’échangeront pas de matériel</a:t>
            </a:r>
          </a:p>
        </p:txBody>
      </p:sp>
    </p:spTree>
    <p:extLst>
      <p:ext uri="{BB962C8B-B14F-4D97-AF65-F5344CB8AC3E}">
        <p14:creationId xmlns:p14="http://schemas.microsoft.com/office/powerpoint/2010/main" val="310480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4897C4-2C7A-464C-A67F-F70680348097}"/>
              </a:ext>
            </a:extLst>
          </p:cNvPr>
          <p:cNvSpPr>
            <a:spLocks noGrp="1"/>
          </p:cNvSpPr>
          <p:nvPr>
            <p:ph type="title"/>
          </p:nvPr>
        </p:nvSpPr>
        <p:spPr>
          <a:xfrm>
            <a:off x="1679897" y="0"/>
            <a:ext cx="4332595" cy="818119"/>
          </a:xfrm>
          <a:ln>
            <a:solidFill>
              <a:srgbClr val="FFC000"/>
            </a:solidFill>
          </a:ln>
        </p:spPr>
        <p:txBody>
          <a:bodyPr>
            <a:normAutofit/>
          </a:bodyPr>
          <a:lstStyle/>
          <a:p>
            <a:r>
              <a:rPr lang="fr-FR" dirty="0">
                <a:solidFill>
                  <a:srgbClr val="FFC000"/>
                </a:solidFill>
              </a:rPr>
              <a:t>DANS LA COUR</a:t>
            </a:r>
          </a:p>
        </p:txBody>
      </p:sp>
      <p:sp>
        <p:nvSpPr>
          <p:cNvPr id="4" name="Espace réservé du texte 3">
            <a:extLst>
              <a:ext uri="{FF2B5EF4-FFF2-40B4-BE49-F238E27FC236}">
                <a16:creationId xmlns:a16="http://schemas.microsoft.com/office/drawing/2014/main" id="{492447D8-EB28-424A-8503-A9A92A84A2B8}"/>
              </a:ext>
            </a:extLst>
          </p:cNvPr>
          <p:cNvSpPr>
            <a:spLocks noGrp="1"/>
          </p:cNvSpPr>
          <p:nvPr>
            <p:ph type="body" sz="half" idx="2"/>
          </p:nvPr>
        </p:nvSpPr>
        <p:spPr>
          <a:xfrm>
            <a:off x="102870" y="971550"/>
            <a:ext cx="6812280" cy="5406390"/>
          </a:xfrm>
        </p:spPr>
        <p:txBody>
          <a:bodyPr>
            <a:normAutofit lnSpcReduction="10000"/>
          </a:bodyPr>
          <a:lstStyle/>
          <a:p>
            <a:r>
              <a:rPr lang="fr-FR" dirty="0"/>
              <a:t>GESTES BARRIERE ET DE </a:t>
            </a:r>
            <a:r>
              <a:rPr lang="fr-FR" dirty="0" err="1"/>
              <a:t>DistANCIATION</a:t>
            </a:r>
            <a:r>
              <a:rPr lang="fr-FR" dirty="0"/>
              <a:t> A RESPECTER</a:t>
            </a:r>
          </a:p>
          <a:p>
            <a:r>
              <a:rPr lang="fr-FR" dirty="0">
                <a:solidFill>
                  <a:srgbClr val="FF0000"/>
                </a:solidFill>
              </a:rPr>
              <a:t>PAS DE JEUX COLLECTIFS A ECHANGER </a:t>
            </a:r>
            <a:r>
              <a:rPr lang="fr-FR" dirty="0"/>
              <a:t>: PAS DE BALLONS, DE CERCEAUX, DE CORDES…..PAS D’ATELIERS A LA RÉCRÉATION COMME D’HABITUDE</a:t>
            </a:r>
          </a:p>
          <a:p>
            <a:r>
              <a:rPr lang="fr-FR" dirty="0">
                <a:solidFill>
                  <a:srgbClr val="FF0000"/>
                </a:solidFill>
              </a:rPr>
              <a:t>PAS DE JEUX DE CONTACT</a:t>
            </a:r>
            <a:r>
              <a:rPr lang="fr-FR" dirty="0"/>
              <a:t>: JEUX DE CHAT, JEUX DE MAINS, JEUX COLLECTIFS OU A 2…</a:t>
            </a:r>
          </a:p>
          <a:p>
            <a:r>
              <a:rPr lang="fr-FR" dirty="0">
                <a:solidFill>
                  <a:srgbClr val="FF0000"/>
                </a:solidFill>
              </a:rPr>
              <a:t>Les bancs sont neutralisés</a:t>
            </a:r>
            <a:endParaRPr lang="fr-FR" dirty="0"/>
          </a:p>
          <a:p>
            <a:r>
              <a:rPr lang="fr-FR" dirty="0"/>
              <a:t>RÉCRÉATIONS PAR NIVEAUX DE CLASSES ET ECHELONNÉES</a:t>
            </a:r>
          </a:p>
          <a:p>
            <a:r>
              <a:rPr lang="fr-FR" dirty="0"/>
              <a:t>LAVAGE DES MAINS  minimum 30S AVANT ET APRES CHAQUE RECRÉATION</a:t>
            </a:r>
          </a:p>
          <a:p>
            <a:r>
              <a:rPr lang="fr-FR" dirty="0"/>
              <a:t>PASSAGE AUX TOILETTES 2 PAR 2 POUR CONSERVER LA DISTANCIATION DE 1 MÈTRE DANS LES SANITAIRES</a:t>
            </a:r>
          </a:p>
          <a:p>
            <a:r>
              <a:rPr lang="fr-FR" dirty="0"/>
              <a:t>Si l’enfant porte un masque de protection, il doit en connaitre le fonctionnement et ne pas jouer avec. L’adulte pourra lui demande de l’enlever si celui-ci n’est pas utilisé correctement.</a:t>
            </a:r>
          </a:p>
          <a:p>
            <a:r>
              <a:rPr lang="fr-FR" dirty="0"/>
              <a:t> Il faudra prévoir une poche (sac de type </a:t>
            </a:r>
          </a:p>
          <a:p>
            <a:r>
              <a:rPr lang="fr-FR" dirty="0" err="1"/>
              <a:t>congé́lation</a:t>
            </a:r>
            <a:r>
              <a:rPr lang="fr-FR" dirty="0"/>
              <a:t> ou fruits et </a:t>
            </a:r>
            <a:r>
              <a:rPr lang="fr-FR" dirty="0" err="1"/>
              <a:t>lé́gumes</a:t>
            </a:r>
            <a:r>
              <a:rPr lang="fr-FR" dirty="0"/>
              <a:t>) pour le transport du masque </a:t>
            </a:r>
          </a:p>
          <a:p>
            <a:endParaRPr lang="fr-FR" dirty="0"/>
          </a:p>
        </p:txBody>
      </p:sp>
      <p:sp>
        <p:nvSpPr>
          <p:cNvPr id="7" name="ZoneTexte 6">
            <a:extLst>
              <a:ext uri="{FF2B5EF4-FFF2-40B4-BE49-F238E27FC236}">
                <a16:creationId xmlns:a16="http://schemas.microsoft.com/office/drawing/2014/main" id="{69838EBB-4B57-7143-92C3-CC8D10B42C4D}"/>
              </a:ext>
            </a:extLst>
          </p:cNvPr>
          <p:cNvSpPr txBox="1"/>
          <p:nvPr/>
        </p:nvSpPr>
        <p:spPr>
          <a:xfrm>
            <a:off x="7122795" y="4076314"/>
            <a:ext cx="4751070" cy="2585323"/>
          </a:xfrm>
          <a:prstGeom prst="rect">
            <a:avLst/>
          </a:prstGeom>
          <a:solidFill>
            <a:schemeClr val="accent2"/>
          </a:solidFill>
        </p:spPr>
        <p:txBody>
          <a:bodyPr wrap="square" rtlCol="0">
            <a:spAutoFit/>
          </a:bodyPr>
          <a:lstStyle/>
          <a:p>
            <a:r>
              <a:rPr lang="fr-FR" dirty="0"/>
              <a:t>LES ENSEIGNANTS NE POURRONT PAS ASSURER À 100%</a:t>
            </a:r>
          </a:p>
          <a:p>
            <a:pPr marL="285750" indent="-285750">
              <a:buFont typeface="Arial" panose="020B0604020202020204" pitchFamily="34" charset="0"/>
              <a:buChar char="•"/>
            </a:pPr>
            <a:r>
              <a:rPr lang="fr-FR" dirty="0"/>
              <a:t>que les gestes barrières et de distanciation sociale sont respectés par tous (adultes ou enfants) à tout moment de la journée (tousser ou éternuer dans son coude ou un mouchoir, être à 1mètre minimum des autres dans la cour..</a:t>
            </a:r>
          </a:p>
          <a:p>
            <a:pPr marL="285750" indent="-285750">
              <a:buFont typeface="Arial" panose="020B0604020202020204" pitchFamily="34" charset="0"/>
              <a:buChar char="•"/>
            </a:pPr>
            <a:r>
              <a:rPr lang="fr-FR" dirty="0"/>
              <a:t>qu’aucun objet personnel ne soit échangé</a:t>
            </a:r>
          </a:p>
        </p:txBody>
      </p:sp>
      <p:sp>
        <p:nvSpPr>
          <p:cNvPr id="9" name="ZoneTexte 8">
            <a:extLst>
              <a:ext uri="{FF2B5EF4-FFF2-40B4-BE49-F238E27FC236}">
                <a16:creationId xmlns:a16="http://schemas.microsoft.com/office/drawing/2014/main" id="{0412CC74-8505-A348-8600-36571E94AABD}"/>
              </a:ext>
            </a:extLst>
          </p:cNvPr>
          <p:cNvSpPr txBox="1"/>
          <p:nvPr/>
        </p:nvSpPr>
        <p:spPr>
          <a:xfrm>
            <a:off x="7029450" y="327223"/>
            <a:ext cx="4937760" cy="1754326"/>
          </a:xfrm>
          <a:prstGeom prst="rect">
            <a:avLst/>
          </a:prstGeom>
          <a:noFill/>
        </p:spPr>
        <p:txBody>
          <a:bodyPr wrap="square" rtlCol="0">
            <a:spAutoFit/>
          </a:bodyPr>
          <a:lstStyle/>
          <a:p>
            <a:r>
              <a:rPr lang="fr-FR" dirty="0">
                <a:solidFill>
                  <a:srgbClr val="FF0000"/>
                </a:solidFill>
              </a:rPr>
              <a:t>NOUS TOLÉRONS </a:t>
            </a:r>
            <a:r>
              <a:rPr lang="fr-FR" dirty="0"/>
              <a:t>un jeu </a:t>
            </a:r>
            <a:r>
              <a:rPr lang="fr-FR" dirty="0" err="1"/>
              <a:t>Rubik</a:t>
            </a:r>
            <a:r>
              <a:rPr lang="fr-FR" dirty="0"/>
              <a:t> Cube, ficelles (strings), une corde à sauter individuelle et un livre. Ce matériel ne pourra pas être prêté à un camarade</a:t>
            </a:r>
          </a:p>
          <a:p>
            <a:endParaRPr lang="fr-FR" dirty="0"/>
          </a:p>
          <a:p>
            <a:endParaRPr lang="fr-FR" dirty="0"/>
          </a:p>
        </p:txBody>
      </p:sp>
      <p:sp>
        <p:nvSpPr>
          <p:cNvPr id="10" name="Rectangle 9">
            <a:extLst>
              <a:ext uri="{FF2B5EF4-FFF2-40B4-BE49-F238E27FC236}">
                <a16:creationId xmlns:a16="http://schemas.microsoft.com/office/drawing/2014/main" id="{3B9158BC-36CF-414A-8F23-513C4B7EE6D9}"/>
              </a:ext>
            </a:extLst>
          </p:cNvPr>
          <p:cNvSpPr/>
          <p:nvPr/>
        </p:nvSpPr>
        <p:spPr>
          <a:xfrm>
            <a:off x="7029450" y="2022949"/>
            <a:ext cx="4937760" cy="2031325"/>
          </a:xfrm>
          <a:prstGeom prst="rect">
            <a:avLst/>
          </a:prstGeom>
          <a:ln>
            <a:solidFill>
              <a:srgbClr val="FF0000"/>
            </a:solidFill>
          </a:ln>
        </p:spPr>
        <p:txBody>
          <a:bodyPr wrap="square">
            <a:spAutoFit/>
          </a:bodyPr>
          <a:lstStyle/>
          <a:p>
            <a:pPr algn="ctr"/>
            <a:r>
              <a:rPr lang="fr-FR" b="1" dirty="0">
                <a:solidFill>
                  <a:srgbClr val="00B050"/>
                </a:solidFill>
              </a:rPr>
              <a:t>RECREATIONS DANS LES 2 COURS DIVISÉES EN 2 PARCELLES</a:t>
            </a:r>
          </a:p>
          <a:p>
            <a:endParaRPr lang="fr-FR" dirty="0"/>
          </a:p>
          <a:p>
            <a:r>
              <a:rPr lang="fr-FR" dirty="0">
                <a:solidFill>
                  <a:srgbClr val="FFC000"/>
                </a:solidFill>
              </a:rPr>
              <a:t>CP ET CE1 : 10H-15H COUR DES PETITS</a:t>
            </a:r>
          </a:p>
          <a:p>
            <a:r>
              <a:rPr lang="fr-FR" dirty="0">
                <a:solidFill>
                  <a:schemeClr val="accent6">
                    <a:lumMod val="75000"/>
                  </a:schemeClr>
                </a:solidFill>
              </a:rPr>
              <a:t>CE2 ET UPE2A : 10H-15H COUR DES GRANDS</a:t>
            </a:r>
          </a:p>
          <a:p>
            <a:r>
              <a:rPr lang="fr-FR" dirty="0">
                <a:solidFill>
                  <a:schemeClr val="accent5">
                    <a:lumMod val="75000"/>
                  </a:schemeClr>
                </a:solidFill>
              </a:rPr>
              <a:t>CM1 CM2: 10H15-15H 15 COUR DES GRANDS</a:t>
            </a:r>
          </a:p>
          <a:p>
            <a:r>
              <a:rPr lang="fr-FR" dirty="0">
                <a:solidFill>
                  <a:srgbClr val="00B0F0"/>
                </a:solidFill>
              </a:rPr>
              <a:t>MULTINIVEAUX:  10h15-15h15 COURS DES PETITS</a:t>
            </a:r>
          </a:p>
        </p:txBody>
      </p:sp>
      <p:pic>
        <p:nvPicPr>
          <p:cNvPr id="11" name="Espace réservé du contenu 6">
            <a:extLst>
              <a:ext uri="{FF2B5EF4-FFF2-40B4-BE49-F238E27FC236}">
                <a16:creationId xmlns:a16="http://schemas.microsoft.com/office/drawing/2014/main" id="{ED0A73BC-B344-9C4E-A17D-D0B858BB6288}"/>
              </a:ext>
            </a:extLst>
          </p:cNvPr>
          <p:cNvPicPr>
            <a:picLocks noGrp="1" noChangeAspect="1"/>
          </p:cNvPicPr>
          <p:nvPr>
            <p:ph sz="quarter" idx="13"/>
          </p:nvPr>
        </p:nvPicPr>
        <p:blipFill>
          <a:blip r:embed="rId2"/>
          <a:stretch>
            <a:fillRect/>
          </a:stretch>
        </p:blipFill>
        <p:spPr>
          <a:xfrm>
            <a:off x="6237559" y="327223"/>
            <a:ext cx="665001" cy="644327"/>
          </a:xfrm>
        </p:spPr>
      </p:pic>
      <p:pic>
        <p:nvPicPr>
          <p:cNvPr id="12" name="Image 11">
            <a:extLst>
              <a:ext uri="{FF2B5EF4-FFF2-40B4-BE49-F238E27FC236}">
                <a16:creationId xmlns:a16="http://schemas.microsoft.com/office/drawing/2014/main" id="{03D24066-204D-6A40-995A-989E185DF317}"/>
              </a:ext>
            </a:extLst>
          </p:cNvPr>
          <p:cNvPicPr>
            <a:picLocks noChangeAspect="1"/>
          </p:cNvPicPr>
          <p:nvPr/>
        </p:nvPicPr>
        <p:blipFill>
          <a:blip r:embed="rId3"/>
          <a:stretch>
            <a:fillRect/>
          </a:stretch>
        </p:blipFill>
        <p:spPr>
          <a:xfrm>
            <a:off x="8696232" y="1284286"/>
            <a:ext cx="895443" cy="444256"/>
          </a:xfrm>
          <a:prstGeom prst="rect">
            <a:avLst/>
          </a:prstGeom>
        </p:spPr>
      </p:pic>
      <p:pic>
        <p:nvPicPr>
          <p:cNvPr id="13" name="Image 12">
            <a:extLst>
              <a:ext uri="{FF2B5EF4-FFF2-40B4-BE49-F238E27FC236}">
                <a16:creationId xmlns:a16="http://schemas.microsoft.com/office/drawing/2014/main" id="{4A7EFDB0-DBF4-A649-90A2-B6FE7B3FDF7B}"/>
              </a:ext>
            </a:extLst>
          </p:cNvPr>
          <p:cNvPicPr>
            <a:picLocks noChangeAspect="1"/>
          </p:cNvPicPr>
          <p:nvPr/>
        </p:nvPicPr>
        <p:blipFill>
          <a:blip r:embed="rId4"/>
          <a:stretch>
            <a:fillRect/>
          </a:stretch>
        </p:blipFill>
        <p:spPr>
          <a:xfrm>
            <a:off x="10422127" y="903908"/>
            <a:ext cx="602506" cy="602506"/>
          </a:xfrm>
          <a:prstGeom prst="rect">
            <a:avLst/>
          </a:prstGeom>
        </p:spPr>
      </p:pic>
    </p:spTree>
    <p:extLst>
      <p:ext uri="{BB962C8B-B14F-4D97-AF65-F5344CB8AC3E}">
        <p14:creationId xmlns:p14="http://schemas.microsoft.com/office/powerpoint/2010/main" val="1481601443"/>
      </p:ext>
    </p:extLst>
  </p:cSld>
  <p:clrMapOvr>
    <a:masterClrMapping/>
  </p:clrMapOvr>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2046</TotalTime>
  <Words>2584</Words>
  <Application>Microsoft Macintosh PowerPoint</Application>
  <PresentationFormat>Grand écran</PresentationFormat>
  <Paragraphs>205</Paragraphs>
  <Slides>16</Slides>
  <Notes>1</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16</vt:i4>
      </vt:variant>
    </vt:vector>
  </HeadingPairs>
  <TitlesOfParts>
    <vt:vector size="27" baseType="lpstr">
      <vt:lpstr>Yu Gothic Light</vt:lpstr>
      <vt:lpstr>Yu Mincho</vt:lpstr>
      <vt:lpstr>Arial</vt:lpstr>
      <vt:lpstr>Calibri</vt:lpstr>
      <vt:lpstr>Calibri Light</vt:lpstr>
      <vt:lpstr>Cambria</vt:lpstr>
      <vt:lpstr>Symbol</vt:lpstr>
      <vt:lpstr>Times New Roman</vt:lpstr>
      <vt:lpstr>Tw Cen MT</vt:lpstr>
      <vt:lpstr>Wingdings</vt:lpstr>
      <vt:lpstr>Ronds dans l’eau</vt:lpstr>
      <vt:lpstr>PROTOCOLE SANITAIRE COVID19</vt:lpstr>
      <vt:lpstr>5 PILIERS</vt:lpstr>
      <vt:lpstr>3 PRINCIPES DE BASE</vt:lpstr>
      <vt:lpstr>3 PRINCIPES DE BASE</vt:lpstr>
      <vt:lpstr>3 PRINCIPES DE BASE</vt:lpstr>
      <vt:lpstr>AVANT L’ÉCOLE</vt:lpstr>
      <vt:lpstr>ENTREES ET SORTIES</vt:lpstr>
      <vt:lpstr>DANS LA CLASSE/ 7 groupes/ 85 élèves</vt:lpstr>
      <vt:lpstr>DANS LA COUR</vt:lpstr>
      <vt:lpstr>REGLES SANITAIRES A RESPECTER PAR LA VILLE</vt:lpstr>
      <vt:lpstr>Présentation PowerPoint</vt:lpstr>
      <vt:lpstr>Présentation PowerPoint</vt:lpstr>
      <vt:lpstr>PROCÉDURE SI CAS SUSPECT de covid DANS L’ÉCOLE</vt:lpstr>
      <vt:lpstr>PROCÉDURE EN CAS DE covid AVÉRÉ</vt:lpstr>
      <vt:lpstr>LIENS POUR LES FAMILLES POUR L’APPRENTISSAGE DES GESTES BARRIERES </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PROTOCLE SANITAIRE</dc:title>
  <dc:creator>Microsoft Office User</dc:creator>
  <cp:lastModifiedBy>SYLVIE SALIOU</cp:lastModifiedBy>
  <cp:revision>54</cp:revision>
  <cp:lastPrinted>2020-05-03T18:59:07Z</cp:lastPrinted>
  <dcterms:created xsi:type="dcterms:W3CDTF">2020-05-03T08:27:34Z</dcterms:created>
  <dcterms:modified xsi:type="dcterms:W3CDTF">2020-06-04T15:48:28Z</dcterms:modified>
</cp:coreProperties>
</file>