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80" r:id="rId3"/>
    <p:sldId id="270" r:id="rId4"/>
    <p:sldId id="271" r:id="rId5"/>
    <p:sldId id="278" r:id="rId6"/>
    <p:sldId id="276" r:id="rId7"/>
    <p:sldId id="279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2C08-AB00-46AF-A547-B64E2123781C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88DCD31-5EB9-4ED9-BF60-A80568D3E6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07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2C08-AB00-46AF-A547-B64E2123781C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88DCD31-5EB9-4ED9-BF60-A80568D3E6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25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2C08-AB00-46AF-A547-B64E2123781C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88DCD31-5EB9-4ED9-BF60-A80568D3E63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5100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2C08-AB00-46AF-A547-B64E2123781C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8DCD31-5EB9-4ED9-BF60-A80568D3E6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000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2C08-AB00-46AF-A547-B64E2123781C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8DCD31-5EB9-4ED9-BF60-A80568D3E632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0928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2C08-AB00-46AF-A547-B64E2123781C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8DCD31-5EB9-4ED9-BF60-A80568D3E6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239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2C08-AB00-46AF-A547-B64E2123781C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CD31-5EB9-4ED9-BF60-A80568D3E6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981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2C08-AB00-46AF-A547-B64E2123781C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CD31-5EB9-4ED9-BF60-A80568D3E6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9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2C08-AB00-46AF-A547-B64E2123781C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CD31-5EB9-4ED9-BF60-A80568D3E6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32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2C08-AB00-46AF-A547-B64E2123781C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88DCD31-5EB9-4ED9-BF60-A80568D3E6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0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2C08-AB00-46AF-A547-B64E2123781C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88DCD31-5EB9-4ED9-BF60-A80568D3E6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58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2C08-AB00-46AF-A547-B64E2123781C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88DCD31-5EB9-4ED9-BF60-A80568D3E6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47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2C08-AB00-46AF-A547-B64E2123781C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CD31-5EB9-4ED9-BF60-A80568D3E6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41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2C08-AB00-46AF-A547-B64E2123781C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CD31-5EB9-4ED9-BF60-A80568D3E6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58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2C08-AB00-46AF-A547-B64E2123781C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CD31-5EB9-4ED9-BF60-A80568D3E6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55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2C08-AB00-46AF-A547-B64E2123781C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8DCD31-5EB9-4ED9-BF60-A80568D3E6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60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92C08-AB00-46AF-A547-B64E2123781C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88DCD31-5EB9-4ED9-BF60-A80568D3E6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0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CBBBCA5-3738-473B-A709-A54C2538E3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5188" y="2997201"/>
            <a:ext cx="7772400" cy="2398888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algn="ctr" eaLnBrk="1" hangingPunct="1"/>
            <a:r>
              <a:rPr lang="fr-FR" altLang="fr-FR" sz="3600" dirty="0"/>
              <a:t>Diaporama d’</a:t>
            </a:r>
            <a:r>
              <a:rPr lang="fr-FR" altLang="ja-JP" sz="3600" dirty="0"/>
              <a:t>informations:</a:t>
            </a:r>
            <a:br>
              <a:rPr lang="fr-FR" altLang="ja-JP" sz="3600" dirty="0"/>
            </a:br>
            <a:br>
              <a:rPr lang="fr-FR" altLang="ja-JP" sz="3600" dirty="0"/>
            </a:br>
            <a:r>
              <a:rPr lang="fr-FR" altLang="ja-JP" sz="3600" dirty="0"/>
              <a:t>Familles de CM2 </a:t>
            </a:r>
            <a:br>
              <a:rPr lang="fr-FR" altLang="ja-JP" sz="3600" dirty="0"/>
            </a:br>
            <a:r>
              <a:rPr lang="fr-FR" altLang="ja-JP" sz="3600" dirty="0"/>
              <a:t>Ste Marthe/St Joseph</a:t>
            </a:r>
            <a:endParaRPr lang="fr-FR" altLang="fr-FR" sz="3600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2ED4234-A343-4ECF-9D1D-D2583AB916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27350" y="4007556"/>
            <a:ext cx="6858000" cy="1648177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fr-FR" altLang="fr-FR" sz="4000" b="1" dirty="0"/>
          </a:p>
        </p:txBody>
      </p:sp>
      <p:pic>
        <p:nvPicPr>
          <p:cNvPr id="2" name="Picture 12" descr="2017-09-01%2012">
            <a:extLst>
              <a:ext uri="{FF2B5EF4-FFF2-40B4-BE49-F238E27FC236}">
                <a16:creationId xmlns:a16="http://schemas.microsoft.com/office/drawing/2014/main" id="{354D5AE1-0B1F-4C0F-9B49-06FC69695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620714"/>
            <a:ext cx="21240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" descr="2017-09-01%2012">
            <a:extLst>
              <a:ext uri="{FF2B5EF4-FFF2-40B4-BE49-F238E27FC236}">
                <a16:creationId xmlns:a16="http://schemas.microsoft.com/office/drawing/2014/main" id="{15FE8E34-BFF2-4162-BD43-FA6D14253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620713"/>
            <a:ext cx="22669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2017-09-01%2012">
            <a:extLst>
              <a:ext uri="{FF2B5EF4-FFF2-40B4-BE49-F238E27FC236}">
                <a16:creationId xmlns:a16="http://schemas.microsoft.com/office/drawing/2014/main" id="{E1FF96C9-0491-49BE-A509-A06CA00AF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0713"/>
            <a:ext cx="22669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2017-09-01%2012">
            <a:extLst>
              <a:ext uri="{FF2B5EF4-FFF2-40B4-BE49-F238E27FC236}">
                <a16:creationId xmlns:a16="http://schemas.microsoft.com/office/drawing/2014/main" id="{B1AF3A4F-E84A-41E8-83BA-D832FCB6C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620713"/>
            <a:ext cx="22669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BB4C935-981F-427B-B9AC-38BAD4AC58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07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>
            <a:extLst>
              <a:ext uri="{FF2B5EF4-FFF2-40B4-BE49-F238E27FC236}">
                <a16:creationId xmlns:a16="http://schemas.microsoft.com/office/drawing/2014/main" id="{5682C9EA-23B2-4FFA-BF35-E1B1553D1C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71524" y="313446"/>
            <a:ext cx="8915399" cy="1097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fr-FR" altLang="fr-FR" dirty="0"/>
              <a:t>Le collège Saint-Joseph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DB181F3D-4F4E-47E0-A09F-21E613B90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1700213"/>
            <a:ext cx="309721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/>
              <a:t>Chef d’établissement</a:t>
            </a:r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F8A81DE6-5D02-489C-9467-C7748922E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3" y="4508500"/>
            <a:ext cx="4032250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/>
              <a:t>Responsable de vie </a:t>
            </a:r>
          </a:p>
          <a:p>
            <a:pPr algn="ctr"/>
            <a:r>
              <a:rPr lang="fr-FR" altLang="fr-FR"/>
              <a:t>scolaire</a:t>
            </a:r>
          </a:p>
        </p:txBody>
      </p:sp>
      <p:sp>
        <p:nvSpPr>
          <p:cNvPr id="13322" name="Rectangle 10">
            <a:extLst>
              <a:ext uri="{FF2B5EF4-FFF2-40B4-BE49-F238E27FC236}">
                <a16:creationId xmlns:a16="http://schemas.microsoft.com/office/drawing/2014/main" id="{8AD2064E-599F-4AC4-AAD5-380D0EE71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3" y="5445125"/>
            <a:ext cx="40322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/>
              <a:t>3 assistants d’éducation</a:t>
            </a:r>
          </a:p>
        </p:txBody>
      </p:sp>
      <p:sp>
        <p:nvSpPr>
          <p:cNvPr id="13323" name="Oval 11">
            <a:extLst>
              <a:ext uri="{FF2B5EF4-FFF2-40B4-BE49-F238E27FC236}">
                <a16:creationId xmlns:a16="http://schemas.microsoft.com/office/drawing/2014/main" id="{445B1317-7EC5-48FE-A5C4-F5F68BAB9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2708276"/>
            <a:ext cx="2447925" cy="14398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200"/>
              <a:t>Responsable de </a:t>
            </a:r>
          </a:p>
          <a:p>
            <a:pPr algn="ctr"/>
            <a:r>
              <a:rPr lang="fr-FR" altLang="fr-FR" sz="1200"/>
              <a:t>Niveau 6è</a:t>
            </a:r>
          </a:p>
        </p:txBody>
      </p:sp>
      <p:sp>
        <p:nvSpPr>
          <p:cNvPr id="13324" name="Oval 12">
            <a:extLst>
              <a:ext uri="{FF2B5EF4-FFF2-40B4-BE49-F238E27FC236}">
                <a16:creationId xmlns:a16="http://schemas.microsoft.com/office/drawing/2014/main" id="{E21A2FB2-7DD9-48E2-8172-0B88BCE15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1632" y="2765866"/>
            <a:ext cx="2520950" cy="1366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200"/>
              <a:t>Responsable de </a:t>
            </a:r>
          </a:p>
          <a:p>
            <a:pPr algn="ctr"/>
            <a:r>
              <a:rPr lang="fr-FR" altLang="fr-FR" sz="1200"/>
              <a:t>Niveau 5</a:t>
            </a:r>
            <a:r>
              <a:rPr lang="fr-FR" altLang="fr-FR" sz="1200" baseline="30000"/>
              <a:t>ème</a:t>
            </a:r>
            <a:r>
              <a:rPr lang="fr-FR" altLang="fr-FR" sz="1200"/>
              <a:t>/4ème</a:t>
            </a:r>
          </a:p>
        </p:txBody>
      </p:sp>
      <p:sp>
        <p:nvSpPr>
          <p:cNvPr id="13325" name="Oval 13">
            <a:extLst>
              <a:ext uri="{FF2B5EF4-FFF2-40B4-BE49-F238E27FC236}">
                <a16:creationId xmlns:a16="http://schemas.microsoft.com/office/drawing/2014/main" id="{71B229D0-1EF7-43A5-BC10-D004E879D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763" y="2708276"/>
            <a:ext cx="2627312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200"/>
              <a:t>Responsable de</a:t>
            </a:r>
          </a:p>
          <a:p>
            <a:pPr algn="ctr"/>
            <a:r>
              <a:rPr lang="fr-FR" altLang="fr-FR" sz="1200"/>
              <a:t>Niveau 3ème</a:t>
            </a:r>
          </a:p>
        </p:txBody>
      </p:sp>
      <p:sp>
        <p:nvSpPr>
          <p:cNvPr id="13327" name="Rectangle 15">
            <a:extLst>
              <a:ext uri="{FF2B5EF4-FFF2-40B4-BE49-F238E27FC236}">
                <a16:creationId xmlns:a16="http://schemas.microsoft.com/office/drawing/2014/main" id="{CA1C1CBF-8CD9-4E14-9F70-A4A93B38A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6237288"/>
            <a:ext cx="849788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400"/>
              <a:t>30 enseignants, une secrétaire, une comptable, personnels d’entretien et de restauration.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5147A21-011B-41A3-B681-3547229C17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1"/>
    </mc:Choice>
    <mc:Fallback xmlns="">
      <p:transition spd="slow" advTm="5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FF3738C5-FD52-40C0-B157-73E1BF5360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Le collège Saint-Joseph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6DA08758-BAD0-4D5C-9DA6-5070BCC606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fr-FR" altLang="fr-FR" sz="1900" dirty="0"/>
              <a:t>5 classes de 6èmes pour 125 élèves.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1900" dirty="0"/>
              <a:t>LV1 Anglais.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1900" dirty="0"/>
              <a:t>Choix d</a:t>
            </a:r>
            <a:r>
              <a:rPr lang="ja-JP" altLang="fr-FR" sz="1900" dirty="0">
                <a:latin typeface="Arial" panose="020B0604020202020204" pitchFamily="34" charset="0"/>
              </a:rPr>
              <a:t>’</a:t>
            </a:r>
            <a:r>
              <a:rPr lang="fr-FR" altLang="ja-JP" sz="1900" dirty="0"/>
              <a:t>une deuxième langue dès la cinquième (allemand ou espagnol).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1900" dirty="0"/>
              <a:t>Possibilité de choisir l</a:t>
            </a:r>
            <a:r>
              <a:rPr lang="ja-JP" altLang="fr-FR" sz="1900" dirty="0">
                <a:latin typeface="Arial" panose="020B0604020202020204" pitchFamily="34" charset="0"/>
              </a:rPr>
              <a:t>’</a:t>
            </a:r>
            <a:r>
              <a:rPr lang="fr-FR" altLang="ja-JP" sz="1900" dirty="0"/>
              <a:t>option Latin dès la classe de 5</a:t>
            </a:r>
            <a:r>
              <a:rPr lang="fr-FR" altLang="ja-JP" sz="1900" baseline="30000" dirty="0"/>
              <a:t>ème</a:t>
            </a:r>
            <a:r>
              <a:rPr lang="fr-FR" altLang="ja-JP" sz="19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fr-FR" altLang="ja-JP" sz="1900" dirty="0"/>
              <a:t>Temps de lecture quotidien.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1900" dirty="0"/>
              <a:t>Passage des examens de l</a:t>
            </a:r>
            <a:r>
              <a:rPr lang="ja-JP" altLang="fr-FR" sz="1900" dirty="0">
                <a:latin typeface="Arial" panose="020B0604020202020204" pitchFamily="34" charset="0"/>
              </a:rPr>
              <a:t>’</a:t>
            </a:r>
            <a:r>
              <a:rPr lang="fr-FR" altLang="ja-JP" sz="1900" dirty="0"/>
              <a:t>ASSR 1 et 2 (5è et 3è)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1900" dirty="0"/>
              <a:t>Possibilité de passer les examens de Cambridge en 4è et 3è (diplômes du KET et du PET)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1900" dirty="0"/>
              <a:t>Temps de midi: ateliers pédagogiques, soutiens scolaires.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1900" dirty="0"/>
              <a:t>Association sportive.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1900" dirty="0"/>
              <a:t>Pastorale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1900" dirty="0"/>
              <a:t>Projets/partenariats: Action contre la faim, EDVO, secours catholique, CCAS de la ville d’Aubervilliers…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1900" dirty="0"/>
              <a:t>Elaboration du projet d</a:t>
            </a:r>
            <a:r>
              <a:rPr lang="ja-JP" altLang="fr-FR" sz="1900" dirty="0">
                <a:latin typeface="Arial" panose="020B0604020202020204" pitchFamily="34" charset="0"/>
              </a:rPr>
              <a:t>’</a:t>
            </a:r>
            <a:r>
              <a:rPr lang="fr-FR" altLang="ja-JP" sz="1900" dirty="0"/>
              <a:t>orientation de l</a:t>
            </a:r>
            <a:r>
              <a:rPr lang="ja-JP" altLang="fr-FR" sz="1900" dirty="0">
                <a:latin typeface="Arial" panose="020B0604020202020204" pitchFamily="34" charset="0"/>
              </a:rPr>
              <a:t>’</a:t>
            </a:r>
            <a:r>
              <a:rPr lang="fr-FR" altLang="ja-JP" sz="1900" dirty="0"/>
              <a:t>élève tout au long de sa scolarité (infos, interventions extérieures, visite d</a:t>
            </a:r>
            <a:r>
              <a:rPr lang="ja-JP" altLang="fr-FR" sz="1900" dirty="0">
                <a:latin typeface="Arial" panose="020B0604020202020204" pitchFamily="34" charset="0"/>
              </a:rPr>
              <a:t>’</a:t>
            </a:r>
            <a:r>
              <a:rPr lang="fr-FR" altLang="ja-JP" sz="1900" dirty="0"/>
              <a:t>établissement, mise en projet…)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1900" dirty="0"/>
          </a:p>
          <a:p>
            <a:pPr eaLnBrk="1" hangingPunct="1">
              <a:lnSpc>
                <a:spcPct val="80000"/>
              </a:lnSpc>
            </a:pPr>
            <a:endParaRPr lang="fr-FR" altLang="fr-FR" sz="19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EFFB95C-32C4-4A9B-80FF-6F2110793D2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66"/>
    </mc:Choice>
    <mc:Fallback xmlns="">
      <p:transition spd="slow" advTm="45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4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>
            <a:extLst>
              <a:ext uri="{FF2B5EF4-FFF2-40B4-BE49-F238E27FC236}">
                <a16:creationId xmlns:a16="http://schemas.microsoft.com/office/drawing/2014/main" id="{14ED81C1-283B-4943-AFD4-5B4E1B76E1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8675" y="304801"/>
            <a:ext cx="8001000" cy="676275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/>
              <a:t>Le suivi de la scolarité.</a:t>
            </a:r>
          </a:p>
        </p:txBody>
      </p:sp>
      <p:sp>
        <p:nvSpPr>
          <p:cNvPr id="20485" name="Oval 5">
            <a:extLst>
              <a:ext uri="{FF2B5EF4-FFF2-40B4-BE49-F238E27FC236}">
                <a16:creationId xmlns:a16="http://schemas.microsoft.com/office/drawing/2014/main" id="{3001C087-AF0F-45D0-8D87-D9203AF03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1268414"/>
            <a:ext cx="2159000" cy="1042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FR">
                <a:latin typeface="Arial" charset="0"/>
                <a:ea typeface="ＭＳ Ｐゴシック" charset="0"/>
              </a:rPr>
              <a:t>Sainte-Marthe</a:t>
            </a:r>
          </a:p>
        </p:txBody>
      </p:sp>
      <p:sp>
        <p:nvSpPr>
          <p:cNvPr id="20486" name="Oval 6">
            <a:extLst>
              <a:ext uri="{FF2B5EF4-FFF2-40B4-BE49-F238E27FC236}">
                <a16:creationId xmlns:a16="http://schemas.microsoft.com/office/drawing/2014/main" id="{BECB341E-9E79-4076-A4E8-6B4973232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2636839"/>
            <a:ext cx="4464050" cy="21240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FR" sz="2400">
                <a:solidFill>
                  <a:schemeClr val="folHlink"/>
                </a:solidFill>
                <a:latin typeface="Arial" charset="0"/>
                <a:ea typeface="ＭＳ Ｐゴシック" charset="0"/>
              </a:rPr>
              <a:t>Saint-Joseph</a:t>
            </a:r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A791CD05-35C6-47A7-8DC1-02663900D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5445125"/>
            <a:ext cx="7272337" cy="7556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800">
                <a:latin typeface="Arial" panose="020B0604020202020204" pitchFamily="34" charset="0"/>
              </a:rPr>
              <a:t>Lycées privés partenaires</a:t>
            </a:r>
          </a:p>
        </p:txBody>
      </p:sp>
      <p:sp>
        <p:nvSpPr>
          <p:cNvPr id="20496" name="Line 16">
            <a:extLst>
              <a:ext uri="{FF2B5EF4-FFF2-40B4-BE49-F238E27FC236}">
                <a16:creationId xmlns:a16="http://schemas.microsoft.com/office/drawing/2014/main" id="{6E9F763A-5EF1-4E81-BFD2-843C600F7A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349500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Verdana" charset="0"/>
              <a:ea typeface="ＭＳ Ｐゴシック" charset="0"/>
            </a:endParaRPr>
          </a:p>
        </p:txBody>
      </p:sp>
      <p:sp>
        <p:nvSpPr>
          <p:cNvPr id="20497" name="Line 17">
            <a:extLst>
              <a:ext uri="{FF2B5EF4-FFF2-40B4-BE49-F238E27FC236}">
                <a16:creationId xmlns:a16="http://schemas.microsoft.com/office/drawing/2014/main" id="{DA8AA040-3FCC-4751-8104-2E3D4B2B8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797425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Verdana" charset="0"/>
              <a:ea typeface="ＭＳ Ｐゴシック" charset="0"/>
            </a:endParaRPr>
          </a:p>
        </p:txBody>
      </p:sp>
      <p:sp>
        <p:nvSpPr>
          <p:cNvPr id="20498" name="Line 18">
            <a:extLst>
              <a:ext uri="{FF2B5EF4-FFF2-40B4-BE49-F238E27FC236}">
                <a16:creationId xmlns:a16="http://schemas.microsoft.com/office/drawing/2014/main" id="{F9B8902A-5669-48A3-90D9-211C3B3F73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48076" y="4508501"/>
            <a:ext cx="1008063" cy="936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Verdana" charset="0"/>
              <a:ea typeface="ＭＳ Ｐゴシック" charset="0"/>
            </a:endParaRPr>
          </a:p>
        </p:txBody>
      </p:sp>
      <p:sp>
        <p:nvSpPr>
          <p:cNvPr id="20499" name="Line 19">
            <a:extLst>
              <a:ext uri="{FF2B5EF4-FFF2-40B4-BE49-F238E27FC236}">
                <a16:creationId xmlns:a16="http://schemas.microsoft.com/office/drawing/2014/main" id="{8D365D99-DC14-4F49-B364-0979311861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1763" y="4437063"/>
            <a:ext cx="1223962" cy="1008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Verdana" charset="0"/>
              <a:ea typeface="ＭＳ Ｐゴシック" charset="0"/>
            </a:endParaRPr>
          </a:p>
        </p:txBody>
      </p:sp>
      <p:sp>
        <p:nvSpPr>
          <p:cNvPr id="20500" name="Line 20">
            <a:extLst>
              <a:ext uri="{FF2B5EF4-FFF2-40B4-BE49-F238E27FC236}">
                <a16:creationId xmlns:a16="http://schemas.microsoft.com/office/drawing/2014/main" id="{DD97BFC7-399F-49D2-9024-83F9C5E253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1676" y="4652963"/>
            <a:ext cx="576263" cy="792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Verdana" charset="0"/>
              <a:ea typeface="ＭＳ Ｐゴシック" charset="0"/>
            </a:endParaRPr>
          </a:p>
        </p:txBody>
      </p:sp>
      <p:sp>
        <p:nvSpPr>
          <p:cNvPr id="20502" name="Line 22">
            <a:extLst>
              <a:ext uri="{FF2B5EF4-FFF2-40B4-BE49-F238E27FC236}">
                <a16:creationId xmlns:a16="http://schemas.microsoft.com/office/drawing/2014/main" id="{8ADB2099-3DEC-4337-85F4-646C8BD118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064" y="4652963"/>
            <a:ext cx="720725" cy="792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Verdana" charset="0"/>
              <a:ea typeface="ＭＳ Ｐゴシック" charset="0"/>
            </a:endParaRPr>
          </a:p>
        </p:txBody>
      </p:sp>
      <p:sp>
        <p:nvSpPr>
          <p:cNvPr id="20503" name="Line 23">
            <a:extLst>
              <a:ext uri="{FF2B5EF4-FFF2-40B4-BE49-F238E27FC236}">
                <a16:creationId xmlns:a16="http://schemas.microsoft.com/office/drawing/2014/main" id="{B64B4D5E-B3CA-4802-8272-8D738DFEE5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2400" y="4724401"/>
            <a:ext cx="287338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Verdana" charset="0"/>
              <a:ea typeface="ＭＳ Ｐゴシック" charset="0"/>
            </a:endParaRPr>
          </a:p>
        </p:txBody>
      </p:sp>
      <p:sp>
        <p:nvSpPr>
          <p:cNvPr id="20504" name="Line 24">
            <a:extLst>
              <a:ext uri="{FF2B5EF4-FFF2-40B4-BE49-F238E27FC236}">
                <a16:creationId xmlns:a16="http://schemas.microsoft.com/office/drawing/2014/main" id="{847A2D90-848A-4BED-930E-A0686DCD8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4724401"/>
            <a:ext cx="431800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Verdana" charset="0"/>
              <a:ea typeface="ＭＳ Ｐゴシック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0E8D194-6B7F-4C2F-BF54-061180D5FC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00"/>
    </mc:Choice>
    <mc:Fallback xmlns="">
      <p:transition spd="slow" advTm="30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38FA18-449B-40B5-A7CA-C9FF469FD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Les attentes en 6ème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CC7A5E-8BDF-4AEB-ADD4-6F20A7025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6</a:t>
            </a:r>
            <a:r>
              <a:rPr lang="fr-FR" altLang="fr-FR" baseline="30000"/>
              <a:t>ème</a:t>
            </a:r>
            <a:r>
              <a:rPr lang="fr-FR" altLang="fr-FR"/>
              <a:t>= dernière classe du cycle 3</a:t>
            </a:r>
          </a:p>
          <a:p>
            <a:pPr eaLnBrk="1" hangingPunct="1"/>
            <a:endParaRPr lang="fr-FR" altLang="fr-FR"/>
          </a:p>
          <a:p>
            <a:pPr eaLnBrk="1" hangingPunct="1"/>
            <a:r>
              <a:rPr lang="fr-FR" altLang="fr-FR"/>
              <a:t>Gagner en maturité dans le comportement et dans le travail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FR" altLang="fr-FR"/>
          </a:p>
          <a:p>
            <a:pPr eaLnBrk="1" hangingPunct="1"/>
            <a:r>
              <a:rPr lang="fr-FR" altLang="fr-FR"/>
              <a:t>Evoluer dans une ambiance sereine et studieuse</a:t>
            </a:r>
          </a:p>
          <a:p>
            <a:pPr eaLnBrk="1" hangingPunct="1"/>
            <a:endParaRPr lang="fr-FR" altLang="fr-FR"/>
          </a:p>
          <a:p>
            <a:pPr eaLnBrk="1" hangingPunct="1"/>
            <a:endParaRPr lang="fr-FR" altLang="fr-FR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E8A87FC-EFF3-4E6A-9680-505E37CB59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30"/>
    </mc:Choice>
    <mc:Fallback xmlns="">
      <p:transition spd="slow" advTm="15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547505-3E30-4802-BEDC-F269C2989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990601"/>
            <a:ext cx="7772400" cy="128587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dirty="0">
                <a:ea typeface="+mj-ea"/>
              </a:rPr>
              <a:t>Des espaces de PAROLE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322017-9EAF-4A39-AFC5-3724CCDFA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1800" y="2781300"/>
            <a:ext cx="7010400" cy="3887788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fr-FR" altLang="fr-FR"/>
              <a:t>En vie de classe</a:t>
            </a:r>
          </a:p>
          <a:p>
            <a:pPr marL="457200" indent="-457200"/>
            <a:endParaRPr lang="fr-FR" altLang="fr-FR"/>
          </a:p>
          <a:p>
            <a:pPr marL="457200" indent="-457200">
              <a:buFontTx/>
              <a:buChar char="-"/>
            </a:pPr>
            <a:r>
              <a:rPr lang="fr-FR" altLang="fr-FR"/>
              <a:t>Dans certains ateliers du midi</a:t>
            </a:r>
          </a:p>
          <a:p>
            <a:pPr marL="457200" indent="-457200"/>
            <a:endParaRPr lang="fr-FR" altLang="fr-FR"/>
          </a:p>
          <a:p>
            <a:pPr marL="457200" indent="-457200">
              <a:buFontTx/>
              <a:buChar char="-"/>
            </a:pPr>
            <a:r>
              <a:rPr lang="fr-FR" altLang="fr-FR"/>
              <a:t>En « groupe parole »</a:t>
            </a:r>
          </a:p>
          <a:p>
            <a:pPr marL="457200" indent="-457200">
              <a:buFontTx/>
              <a:buChar char="-"/>
            </a:pPr>
            <a:endParaRPr lang="fr-FR" altLang="fr-FR"/>
          </a:p>
          <a:p>
            <a:pPr marL="457200" indent="-457200">
              <a:buFontTx/>
              <a:buChar char="-"/>
            </a:pPr>
            <a:r>
              <a:rPr lang="fr-FR" altLang="fr-FR"/>
              <a:t>Si besoin, gratuitement et avec l’autorisation parentale, auprès d’une psychologue scolaire</a:t>
            </a:r>
          </a:p>
          <a:p>
            <a:pPr marL="457200" indent="-457200">
              <a:buFontTx/>
              <a:buChar char="-"/>
            </a:pPr>
            <a:endParaRPr lang="fr-FR" alt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F9DB91-23D5-494C-8C91-AE0902D00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Pour résumer: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DB0804-3567-4EA4-816C-854783361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Respect de la parole</a:t>
            </a:r>
          </a:p>
          <a:p>
            <a:pPr eaLnBrk="1" hangingPunct="1"/>
            <a:endParaRPr lang="fr-FR" altLang="fr-FR"/>
          </a:p>
          <a:p>
            <a:pPr eaLnBrk="1" hangingPunct="1"/>
            <a:r>
              <a:rPr lang="fr-FR" altLang="fr-FR"/>
              <a:t>Autorité bienveillante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FR" altLang="fr-FR"/>
          </a:p>
          <a:p>
            <a:pPr eaLnBrk="1" hangingPunct="1"/>
            <a:r>
              <a:rPr lang="fr-FR" altLang="fr-FR"/>
              <a:t>Exigence</a:t>
            </a:r>
          </a:p>
          <a:p>
            <a:pPr eaLnBrk="1" hangingPunct="1"/>
            <a:endParaRPr lang="fr-FR" altLang="fr-FR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>
                <a:solidFill>
                  <a:srgbClr val="0000FF"/>
                </a:solidFill>
              </a:rPr>
              <a:t>BIENVENUE A SAINT-JOSEPH! </a:t>
            </a:r>
            <a:r>
              <a:rPr lang="fr-FR" altLang="fr-FR">
                <a:solidFill>
                  <a:srgbClr val="0000FF"/>
                </a:solidFill>
                <a:sym typeface="Wingdings" panose="05000000000000000000" pitchFamily="2" charset="2"/>
              </a:rPr>
              <a:t></a:t>
            </a:r>
            <a:r>
              <a:rPr lang="fr-FR" altLang="fr-FR">
                <a:sym typeface="Wingdings" panose="05000000000000000000" pitchFamily="2" charset="2"/>
              </a:rPr>
              <a:t> </a:t>
            </a:r>
            <a:endParaRPr lang="fr-FR" alt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57220F0-C7D4-4D03-8089-1E2F1C92A1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400"/>
              <a:t>Modalités d</a:t>
            </a:r>
            <a:r>
              <a:rPr lang="ja-JP" altLang="fr-FR" sz="3400">
                <a:latin typeface="Arial" panose="020B0604020202020204" pitchFamily="34" charset="0"/>
              </a:rPr>
              <a:t>’</a:t>
            </a:r>
            <a:r>
              <a:rPr lang="fr-FR" altLang="ja-JP" sz="3400"/>
              <a:t>inscription au collège Saint-Joseph.</a:t>
            </a:r>
            <a:endParaRPr lang="fr-FR" altLang="fr-FR" sz="340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0107B00-65CC-471C-8BBA-1A8AAB245B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90738" y="1752601"/>
            <a:ext cx="8001000" cy="389731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fr-FR" altLang="fr-FR" sz="2600" dirty="0"/>
              <a:t>Récupérer un dossier d</a:t>
            </a:r>
            <a:r>
              <a:rPr lang="ja-JP" altLang="fr-FR" sz="2600" dirty="0">
                <a:latin typeface="Arial" panose="020B0604020202020204" pitchFamily="34" charset="0"/>
              </a:rPr>
              <a:t>’</a:t>
            </a:r>
            <a:r>
              <a:rPr lang="fr-FR" altLang="ja-JP" sz="2600" dirty="0"/>
              <a:t>inscription à partir du</a:t>
            </a:r>
            <a:r>
              <a:rPr lang="fr-FR" altLang="ja-JP" sz="2600" b="1" u="sng" dirty="0"/>
              <a:t> 5 Octobre </a:t>
            </a:r>
            <a:r>
              <a:rPr lang="fr-FR" altLang="ja-JP" sz="2600" dirty="0"/>
              <a:t>au Bureau de la vie scolaire.</a:t>
            </a:r>
          </a:p>
          <a:p>
            <a:pPr eaLnBrk="1" hangingPunct="1"/>
            <a:r>
              <a:rPr lang="fr-FR" altLang="fr-FR" sz="2600" dirty="0"/>
              <a:t>Le déposer au collège avant le </a:t>
            </a:r>
            <a:r>
              <a:rPr lang="fr-FR" altLang="fr-FR" sz="2600" b="1" u="sng" dirty="0"/>
              <a:t>08 Janvier </a:t>
            </a:r>
            <a:r>
              <a:rPr lang="fr-FR" altLang="fr-FR" sz="2600" dirty="0"/>
              <a:t>2021.</a:t>
            </a:r>
          </a:p>
          <a:p>
            <a:pPr eaLnBrk="1" hangingPunct="1"/>
            <a:r>
              <a:rPr lang="fr-FR" altLang="fr-FR" sz="2600" dirty="0"/>
              <a:t>Compléter le dossier au fur et à mesure avec les bulletins trimestriels de CM 2.</a:t>
            </a:r>
          </a:p>
          <a:p>
            <a:pPr eaLnBrk="1" hangingPunct="1"/>
            <a:r>
              <a:rPr lang="fr-FR" altLang="fr-FR" sz="2600" dirty="0"/>
              <a:t>Les rendez-vous d</a:t>
            </a:r>
            <a:r>
              <a:rPr lang="ja-JP" altLang="fr-FR" sz="2600" dirty="0">
                <a:latin typeface="Arial" panose="020B0604020202020204" pitchFamily="34" charset="0"/>
              </a:rPr>
              <a:t>’</a:t>
            </a:r>
            <a:r>
              <a:rPr lang="fr-FR" altLang="ja-JP" sz="2600" dirty="0"/>
              <a:t>inscriptions ne débuteront que fin </a:t>
            </a:r>
            <a:r>
              <a:rPr lang="fr-FR" altLang="ja-JP" sz="2600"/>
              <a:t>Janvier 2021.</a:t>
            </a:r>
            <a:endParaRPr lang="fr-FR" altLang="ja-JP" sz="2600" dirty="0"/>
          </a:p>
          <a:p>
            <a:pPr eaLnBrk="1" hangingPunct="1"/>
            <a:r>
              <a:rPr lang="fr-FR" altLang="fr-FR" sz="2600" dirty="0"/>
              <a:t>Les dossiers d</a:t>
            </a:r>
            <a:r>
              <a:rPr lang="ja-JP" altLang="fr-FR" sz="2600" dirty="0">
                <a:latin typeface="Arial" panose="020B0604020202020204" pitchFamily="34" charset="0"/>
              </a:rPr>
              <a:t>’</a:t>
            </a:r>
            <a:r>
              <a:rPr lang="fr-FR" altLang="ja-JP" sz="2600" dirty="0"/>
              <a:t>élèves ayant des problèmes de comportement ne seront pas étudiés.</a:t>
            </a:r>
            <a:endParaRPr lang="fr-FR" altLang="fr-FR" sz="26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C08C135-DE92-4321-A323-9F126F608D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42"/>
    </mc:Choice>
    <mc:Fallback xmlns="">
      <p:transition spd="slow" advTm="34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6|6.5|8.1|2.3|9.6|1.4|1.5|5.2|0.5|0.8|1.5"/>
</p:tagLst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</TotalTime>
  <Words>366</Words>
  <Application>Microsoft Office PowerPoint</Application>
  <PresentationFormat>Grand écran</PresentationFormat>
  <Paragraphs>58</Paragraphs>
  <Slides>8</Slides>
  <Notes>0</Notes>
  <HiddenSlides>0</HiddenSlides>
  <MMClips>6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メイリオ</vt:lpstr>
      <vt:lpstr>MS PGothic</vt:lpstr>
      <vt:lpstr>MS PGothic</vt:lpstr>
      <vt:lpstr>Arial</vt:lpstr>
      <vt:lpstr>Century Gothic</vt:lpstr>
      <vt:lpstr>Verdana</vt:lpstr>
      <vt:lpstr>Wingdings</vt:lpstr>
      <vt:lpstr>Wingdings 3</vt:lpstr>
      <vt:lpstr>Brin</vt:lpstr>
      <vt:lpstr>Diaporama d’informations:  Familles de CM2  Ste Marthe/St Joseph</vt:lpstr>
      <vt:lpstr>Le collège Saint-Joseph</vt:lpstr>
      <vt:lpstr>Le collège Saint-Joseph</vt:lpstr>
      <vt:lpstr>Le suivi de la scolarité.</vt:lpstr>
      <vt:lpstr>Les attentes en 6ème</vt:lpstr>
      <vt:lpstr>Des espaces de PAROLE</vt:lpstr>
      <vt:lpstr>Pour résumer:</vt:lpstr>
      <vt:lpstr>Modalités d’inscription au collège Saint-Joseph.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 d’informations:  Familles de CM2  Ste Marthe/St Joseph</dc:title>
  <dc:creator>9</dc:creator>
  <cp:lastModifiedBy>Chef d'établissement</cp:lastModifiedBy>
  <cp:revision>4</cp:revision>
  <dcterms:created xsi:type="dcterms:W3CDTF">2020-09-25T15:02:33Z</dcterms:created>
  <dcterms:modified xsi:type="dcterms:W3CDTF">2020-09-29T13:16:31Z</dcterms:modified>
</cp:coreProperties>
</file>