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l" defTabSz="6477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ortrait d’un papillon sur une feuille verte"/>
          <p:cNvSpPr/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Gros plan sur un papillon orange posé sur la main d’une personne dans l’herbe"/>
          <p:cNvSpPr/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Gros plan sur une chenille de monarque sur une feuille grignotée"/>
          <p:cNvSpPr/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« Saisissez une citation ici. »"/>
          <p:cNvSpPr txBox="1"/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112" name="-Gilles Allain"/>
          <p:cNvSpPr txBox="1"/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-Gilles Allain</a:t>
            </a:r>
          </a:p>
        </p:txBody>
      </p:sp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ros plan sur une chenille de monarque sur une feuille grignotée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ros plan sur une chenille de monarque sur une feuille grignotée"/>
          <p:cNvSpPr/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Texte du titre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37" name="Texte niveau 1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8" indent="-660398">
              <a:spcBef>
                <a:spcPts val="3200"/>
              </a:spcBef>
              <a:buBlip>
                <a:blip r:embed="rId3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3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3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3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3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Numéro de diapositive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46" name="Numéro de diapositive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54" name="Texte niveau 1…"/>
          <p:cNvSpPr txBox="1"/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5" name="Numéro de diapositive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e du titre"/>
          <p:cNvSpPr txBox="1"/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63" name="Texte niveau 1…"/>
          <p:cNvSpPr txBox="1"/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os plan sur une chenille de monarque sur une feuille grignotée"/>
          <p:cNvSpPr/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os plan sur une chenille de monarque sur une feuille grignotée"/>
          <p:cNvSpPr/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ros plan sur une chenille de monarque sur une feuille grignotée"/>
          <p:cNvSpPr/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du titre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6" name="Texte niveau 1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e du titre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85" name="Texte niveau 1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/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Texte du titre"/>
          <p:cNvSpPr txBox="1"/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lasse de mer du cycle 3"/>
          <p:cNvSpPr txBox="1"/>
          <p:nvPr>
            <p:ph type="title"/>
          </p:nvPr>
        </p:nvSpPr>
        <p:spPr>
          <a:xfrm>
            <a:off x="1778000" y="10458800"/>
            <a:ext cx="20828000" cy="1610629"/>
          </a:xfrm>
          <a:prstGeom prst="rect">
            <a:avLst/>
          </a:prstGeom>
        </p:spPr>
        <p:txBody>
          <a:bodyPr/>
          <a:lstStyle>
            <a:lvl1pPr defTabSz="608837">
              <a:defRPr sz="9400"/>
            </a:lvl1pPr>
          </a:lstStyle>
          <a:p>
            <a:pPr/>
            <a:r>
              <a:t>Classe nature du cycle 3</a:t>
            </a:r>
          </a:p>
        </p:txBody>
      </p:sp>
      <p:sp>
        <p:nvSpPr>
          <p:cNvPr id="174" name="Du 2 au 4 mai 2023"/>
          <p:cNvSpPr txBox="1"/>
          <p:nvPr>
            <p:ph type="body" sz="quarter" idx="1"/>
          </p:nvPr>
        </p:nvSpPr>
        <p:spPr>
          <a:xfrm>
            <a:off x="1778000" y="11985832"/>
            <a:ext cx="20828000" cy="1001358"/>
          </a:xfrm>
          <a:prstGeom prst="rect">
            <a:avLst/>
          </a:prstGeom>
        </p:spPr>
        <p:txBody>
          <a:bodyPr/>
          <a:lstStyle/>
          <a:p>
            <a:pPr/>
            <a:r>
              <a:t>Du 12 au 14 mai 2025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0" y="505184"/>
            <a:ext cx="17145000" cy="96393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APRÈS-MIDI…"/>
          <p:cNvSpPr txBox="1"/>
          <p:nvPr>
            <p:ph type="body" idx="1"/>
          </p:nvPr>
        </p:nvSpPr>
        <p:spPr>
          <a:xfrm>
            <a:off x="2417720" y="2539615"/>
            <a:ext cx="19548560" cy="911860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SzTx/>
              <a:buNone/>
            </a:pPr>
            <a:r>
              <a:t>APRÈS-MIDI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Derniers instants: rangement des affaires et des bagages.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16h: départ vers CAMBRAI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17h: arrivée à CAMBRAI</a:t>
            </a:r>
          </a:p>
        </p:txBody>
      </p:sp>
      <p:sp>
        <p:nvSpPr>
          <p:cNvPr id="204" name="Jour 3: le jeudi 4 m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3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3: le mercredi 14 mai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e coût du voy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Belle Allure GS Gros"/>
                <a:ea typeface="Belle Allure GS Gros"/>
                <a:cs typeface="Belle Allure GS Gros"/>
                <a:sym typeface="Belle Allure GS Gros"/>
              </a:defRPr>
            </a:lvl1pPr>
          </a:lstStyle>
          <a:p>
            <a:pPr/>
            <a:r>
              <a:t>Le coût du voyage</a:t>
            </a:r>
          </a:p>
        </p:txBody>
      </p:sp>
      <p:sp>
        <p:nvSpPr>
          <p:cNvPr id="207" name="230 €, avec un versement le 25 novembre…"/>
          <p:cNvSpPr txBox="1"/>
          <p:nvPr>
            <p:ph type="body" idx="1"/>
          </p:nvPr>
        </p:nvSpPr>
        <p:spPr>
          <a:xfrm>
            <a:off x="1778000" y="3965559"/>
            <a:ext cx="20828000" cy="80391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t>170 €, dont 40 ont déjà été versés en juillet.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Règlement en une ou plusieurs fois.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Et les traitements médicaux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3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Et les traitements médicaux? </a:t>
            </a:r>
          </a:p>
        </p:txBody>
      </p:sp>
      <p:sp>
        <p:nvSpPr>
          <p:cNvPr id="210" name="Si votre enfant a besoin d’un traitement médical durant le séjour, nous devrons :…"/>
          <p:cNvSpPr txBox="1"/>
          <p:nvPr>
            <p:ph type="body" idx="1"/>
          </p:nvPr>
        </p:nvSpPr>
        <p:spPr>
          <a:xfrm>
            <a:off x="1180734" y="3592617"/>
            <a:ext cx="22022532" cy="868976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Si votre enfant a besoin d’un traitement médical durant le séjour, nous devrons : </a:t>
            </a:r>
          </a:p>
          <a:p>
            <a:pPr lvl="1">
              <a:buBlip>
                <a:blip r:embed="rId2"/>
              </a:buBlip>
            </a:pPr>
            <a:r>
              <a:t>avoir l’ordonnance du médecin.</a:t>
            </a:r>
          </a:p>
          <a:p>
            <a:pPr lvl="1">
              <a:buBlip>
                <a:blip r:embed="rId2"/>
              </a:buBlip>
            </a:pPr>
            <a:r>
              <a:t>la posologie du traitement.</a:t>
            </a:r>
          </a:p>
          <a:p>
            <a:pPr lvl="1">
              <a:buBlip>
                <a:blip r:embed="rId2"/>
              </a:buBlip>
            </a:pPr>
            <a:r>
              <a:t>du P.A.I, le cas échéant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Quelle sera la suit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3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Quelle sera la suite ?</a:t>
            </a:r>
          </a:p>
        </p:txBody>
      </p:sp>
      <p:sp>
        <p:nvSpPr>
          <p:cNvPr id="213" name="Nous reviendrons vers vous avant les vacances de Pâques pour:…"/>
          <p:cNvSpPr txBox="1"/>
          <p:nvPr>
            <p:ph type="body" idx="1"/>
          </p:nvPr>
        </p:nvSpPr>
        <p:spPr>
          <a:xfrm>
            <a:off x="1924650" y="3378200"/>
            <a:ext cx="21343756" cy="9118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Nous reviendrons vers vous avant les vacances de Pâques pour: </a:t>
            </a:r>
          </a:p>
          <a:p>
            <a:pPr lvl="1">
              <a:buBlip>
                <a:blip r:embed="rId2"/>
              </a:buBlip>
            </a:pPr>
            <a:r>
              <a:t>Vous demander de remplir la fiche sanitaire.</a:t>
            </a:r>
          </a:p>
          <a:p>
            <a:pPr lvl="1">
              <a:buBlip>
                <a:blip r:embed="rId2"/>
              </a:buBlip>
            </a:pPr>
            <a:r>
              <a:t>Vous fournir le trousseau conseillé.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mment suivre le voyag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3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Comment suivre le voyage? </a:t>
            </a:r>
          </a:p>
        </p:txBody>
      </p:sp>
      <p:sp>
        <p:nvSpPr>
          <p:cNvPr id="216" name="&quot;On donne des nouvelles&quot;…"/>
          <p:cNvSpPr txBox="1"/>
          <p:nvPr>
            <p:ph type="body" sz="half" idx="1"/>
          </p:nvPr>
        </p:nvSpPr>
        <p:spPr>
          <a:xfrm>
            <a:off x="7188200" y="3378200"/>
            <a:ext cx="10007600" cy="9118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"On donne des nouvelles"</a:t>
            </a:r>
          </a:p>
          <a:p>
            <a:pPr>
              <a:buBlip>
                <a:blip r:embed="rId2"/>
              </a:buBlip>
            </a:pPr>
            <a:r>
              <a:t>Site lié à Toute mon année</a:t>
            </a:r>
          </a:p>
          <a:p>
            <a:pPr>
              <a:buBlip>
                <a:blip r:embed="rId2"/>
              </a:buBlip>
            </a:pPr>
            <a:r>
              <a:t>Un code d’accès sera donné</a:t>
            </a:r>
          </a:p>
          <a:p>
            <a:pPr>
              <a:buBlip>
                <a:blip r:embed="rId2"/>
              </a:buBlip>
            </a:pPr>
            <a:r>
              <a:t>Il sera possible d’acheter un livre photo.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résentation du proj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Belle Allure GS Gros"/>
                <a:ea typeface="Belle Allure GS Gros"/>
                <a:cs typeface="Belle Allure GS Gros"/>
                <a:sym typeface="Belle Allure GS Gros"/>
              </a:defRPr>
            </a:lvl1pPr>
          </a:lstStyle>
          <a:p>
            <a:pPr/>
            <a:r>
              <a:t>Présentation du projet</a:t>
            </a:r>
          </a:p>
        </p:txBody>
      </p:sp>
      <p:sp>
        <p:nvSpPr>
          <p:cNvPr id="178" name="Projet réservé au cycle 3 (CM1 et CM2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Projet réservé au cycle 3 (CM1 et CM2) </a:t>
            </a:r>
          </a:p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Total de 54 élèves (29 CM1 et 25 CM2)</a:t>
            </a:r>
          </a:p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Tous les 2 ans</a:t>
            </a:r>
          </a:p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Séjour de 3 jours et 2 nuits.</a:t>
            </a:r>
          </a:p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Parc d’Olhain (Pas-de-Calais).</a:t>
            </a:r>
          </a:p>
          <a:p>
            <a:pPr marL="495299" indent="-495299" defTabSz="421004">
              <a:lnSpc>
                <a:spcPct val="150000"/>
              </a:lnSpc>
              <a:spcBef>
                <a:spcPts val="3300"/>
              </a:spcBef>
              <a:buBlip>
                <a:blip r:embed="rId2"/>
              </a:buBlip>
              <a:defRPr sz="4094"/>
            </a:pPr>
            <a:r>
              <a:t>Du 12 au 14 mai 2025.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Jour 1: le mardi 2 mai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1: le lundi 12 mai</a:t>
            </a:r>
          </a:p>
        </p:txBody>
      </p:sp>
      <p:sp>
        <p:nvSpPr>
          <p:cNvPr id="181" name="MATIN…"/>
          <p:cNvSpPr txBox="1"/>
          <p:nvPr>
            <p:ph type="body" idx="1"/>
          </p:nvPr>
        </p:nvSpPr>
        <p:spPr>
          <a:xfrm>
            <a:off x="2915230" y="3391531"/>
            <a:ext cx="18553540" cy="911860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SzTx/>
              <a:buNone/>
              <a:defRPr sz="5600"/>
            </a:pPr>
            <a:r>
              <a:t>MATIN</a:t>
            </a:r>
          </a:p>
          <a:p>
            <a:pPr marL="853439" indent="-853439">
              <a:lnSpc>
                <a:spcPct val="150000"/>
              </a:lnSpc>
              <a:buBlip>
                <a:blip r:embed="rId2"/>
              </a:buBlip>
            </a:pPr>
            <a:r>
              <a:rPr sz="5600"/>
              <a:t>8</a:t>
            </a:r>
            <a:r>
              <a:t>h45: rendez-vous à l’école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9h: départ pour le parc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10h: arrivée approximative et découverte des lieux 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12h : pique-nique (emporté par les enfants)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PRÈS-MIDI…"/>
          <p:cNvSpPr txBox="1"/>
          <p:nvPr>
            <p:ph type="body" sz="half" idx="1"/>
          </p:nvPr>
        </p:nvSpPr>
        <p:spPr>
          <a:xfrm>
            <a:off x="835151" y="3364868"/>
            <a:ext cx="12591998" cy="9025661"/>
          </a:xfrm>
          <a:prstGeom prst="rect">
            <a:avLst/>
          </a:prstGeom>
        </p:spPr>
        <p:txBody>
          <a:bodyPr/>
          <a:lstStyle/>
          <a:p>
            <a:pPr marL="0" indent="0" algn="ctr" defTabSz="451446">
              <a:lnSpc>
                <a:spcPct val="150000"/>
              </a:lnSpc>
              <a:spcBef>
                <a:spcPts val="2200"/>
              </a:spcBef>
              <a:buSzTx/>
              <a:buNone/>
              <a:defRPr sz="3825"/>
            </a:pPr>
            <a:r>
              <a:t>APRÈS-MIDI</a:t>
            </a:r>
          </a:p>
          <a:p>
            <a:pPr marL="467380" indent="-467380" defTabSz="451446">
              <a:lnSpc>
                <a:spcPct val="150000"/>
              </a:lnSpc>
              <a:spcBef>
                <a:spcPts val="2200"/>
              </a:spcBef>
              <a:buBlip>
                <a:blip r:embed="rId2"/>
              </a:buBlip>
              <a:defRPr sz="3825"/>
            </a:pPr>
            <a:r>
              <a:t>Rando nature pour profiter du cadre.</a:t>
            </a:r>
          </a:p>
          <a:p>
            <a:pPr marL="467380" indent="-467380" defTabSz="451446">
              <a:lnSpc>
                <a:spcPct val="150000"/>
              </a:lnSpc>
              <a:spcBef>
                <a:spcPts val="2200"/>
              </a:spcBef>
              <a:buBlip>
                <a:blip r:embed="rId2"/>
              </a:buBlip>
              <a:defRPr sz="3825"/>
            </a:pPr>
            <a:r>
              <a:t>Montée du belvédère et descente en toboggan.</a:t>
            </a:r>
          </a:p>
          <a:p>
            <a:pPr marL="467380" indent="-467380" defTabSz="451446">
              <a:lnSpc>
                <a:spcPct val="150000"/>
              </a:lnSpc>
              <a:spcBef>
                <a:spcPts val="2200"/>
              </a:spcBef>
              <a:buBlip>
                <a:blip r:embed="rId2"/>
              </a:buBlip>
              <a:defRPr sz="3825"/>
            </a:pPr>
            <a:r>
              <a:t>Découverte de la plaine de jeux.</a:t>
            </a:r>
          </a:p>
          <a:p>
            <a:pPr marL="467380" indent="-467380" defTabSz="451446">
              <a:lnSpc>
                <a:spcPct val="150000"/>
              </a:lnSpc>
              <a:spcBef>
                <a:spcPts val="2200"/>
              </a:spcBef>
              <a:buBlip>
                <a:blip r:embed="rId2"/>
              </a:buBlip>
              <a:defRPr sz="3825"/>
            </a:pPr>
            <a:r>
              <a:t>Installation en chambre.</a:t>
            </a:r>
          </a:p>
          <a:p>
            <a:pPr marL="467380" indent="-467380" defTabSz="451446">
              <a:lnSpc>
                <a:spcPct val="150000"/>
              </a:lnSpc>
              <a:spcBef>
                <a:spcPts val="2200"/>
              </a:spcBef>
              <a:buBlip>
                <a:blip r:embed="rId2"/>
              </a:buBlip>
              <a:defRPr sz="3825"/>
            </a:pPr>
          </a:p>
        </p:txBody>
      </p:sp>
      <p:sp>
        <p:nvSpPr>
          <p:cNvPr id="184" name="Jour 1: le mardi 2 mai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1: le lundi 12 mai</a:t>
            </a:r>
          </a:p>
        </p:txBody>
      </p:sp>
      <p:pic>
        <p:nvPicPr>
          <p:cNvPr id="185" name="IMG_1804.HEIC" descr="IMG_1804.HEIC"/>
          <p:cNvPicPr>
            <a:picLocks noChangeAspect="1"/>
          </p:cNvPicPr>
          <p:nvPr/>
        </p:nvPicPr>
        <p:blipFill>
          <a:blip r:embed="rId3">
            <a:extLst/>
          </a:blip>
          <a:srcRect l="5235" t="10854" r="2631" b="14978"/>
          <a:stretch>
            <a:fillRect/>
          </a:stretch>
        </p:blipFill>
        <p:spPr>
          <a:xfrm>
            <a:off x="13534613" y="2791348"/>
            <a:ext cx="9477767" cy="1017274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e centre d’héber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Le centre d’hébergement</a:t>
            </a:r>
          </a:p>
        </p:txBody>
      </p:sp>
      <p:sp>
        <p:nvSpPr>
          <p:cNvPr id="188" name="162 lits, 84 chambres.…"/>
          <p:cNvSpPr txBox="1"/>
          <p:nvPr>
            <p:ph type="body" sz="half" idx="1"/>
          </p:nvPr>
        </p:nvSpPr>
        <p:spPr>
          <a:xfrm>
            <a:off x="726953" y="3378200"/>
            <a:ext cx="10896995" cy="9118600"/>
          </a:xfrm>
          <a:prstGeom prst="rect">
            <a:avLst/>
          </a:prstGeom>
        </p:spPr>
        <p:txBody>
          <a:bodyPr/>
          <a:lstStyle/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Situé dans le parc</a:t>
            </a:r>
          </a:p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Sécurisé</a:t>
            </a:r>
          </a:p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Accueil de 60 enfants maximum </a:t>
            </a:r>
          </a:p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Chambres de 6 essentiellement.</a:t>
            </a:r>
          </a:p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Draps fournis et lits faits à l’arrivée.</a:t>
            </a:r>
          </a:p>
          <a:p>
            <a:pPr marL="657148" indent="-657148" defTabSz="634745">
              <a:lnSpc>
                <a:spcPct val="150000"/>
              </a:lnSpc>
              <a:spcBef>
                <a:spcPts val="3100"/>
              </a:spcBef>
              <a:buBlip>
                <a:blip r:embed="rId2"/>
              </a:buBlip>
              <a:defRPr sz="4312"/>
            </a:pPr>
            <a:r>
              <a:t>Garçons et filles séparés.</a:t>
            </a:r>
          </a:p>
        </p:txBody>
      </p:sp>
      <p:pic>
        <p:nvPicPr>
          <p:cNvPr id="189" name="Résidence Jardins (4).JPG" descr="Résidence Jardins (4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30442" y="3321841"/>
            <a:ext cx="11534273" cy="865070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e centre d’héber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L’hébergement</a:t>
            </a:r>
          </a:p>
        </p:txBody>
      </p:sp>
      <p:sp>
        <p:nvSpPr>
          <p:cNvPr id="192" name="RESTAURATION…"/>
          <p:cNvSpPr txBox="1"/>
          <p:nvPr>
            <p:ph type="body" idx="1"/>
          </p:nvPr>
        </p:nvSpPr>
        <p:spPr>
          <a:xfrm>
            <a:off x="307588" y="2922933"/>
            <a:ext cx="22485070" cy="9897773"/>
          </a:xfrm>
          <a:prstGeom prst="rect">
            <a:avLst/>
          </a:prstGeom>
        </p:spPr>
        <p:txBody>
          <a:bodyPr/>
          <a:lstStyle/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Tous les repas sont pris sur place.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Seuls les goûters sont gérés par l’équipe enseignante (sauf si PAI).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Midi et soir: plusieurs repas proposés, (systématiquement un poisson au menu).</a:t>
            </a:r>
          </a:p>
          <a:p>
            <a:pPr marL="670559" indent="-670559">
              <a:lnSpc>
                <a:spcPct val="150000"/>
              </a:lnSpc>
              <a:buBlip>
                <a:blip r:embed="rId2"/>
              </a:buBlip>
            </a:pPr>
            <a:r>
              <a:t>Adaptation aux allergies (nous devons les communiquer au parc 2 semaines avant le départ)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Jour 2: le mercredi 3 m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2: le mardi 13 mai</a:t>
            </a:r>
          </a:p>
        </p:txBody>
      </p:sp>
      <p:sp>
        <p:nvSpPr>
          <p:cNvPr id="195" name="MATIN…"/>
          <p:cNvSpPr txBox="1"/>
          <p:nvPr>
            <p:ph type="body" sz="half" idx="1"/>
          </p:nvPr>
        </p:nvSpPr>
        <p:spPr>
          <a:xfrm>
            <a:off x="835152" y="2988055"/>
            <a:ext cx="10741195" cy="9793385"/>
          </a:xfrm>
          <a:prstGeom prst="rect">
            <a:avLst/>
          </a:prstGeom>
        </p:spPr>
        <p:txBody>
          <a:bodyPr/>
          <a:lstStyle/>
          <a:p>
            <a:pPr marL="0" indent="0" algn="ctr" defTabSz="492251">
              <a:lnSpc>
                <a:spcPct val="150000"/>
              </a:lnSpc>
              <a:spcBef>
                <a:spcPts val="2400"/>
              </a:spcBef>
              <a:buSzTx/>
              <a:buNone/>
              <a:defRPr sz="3343"/>
            </a:pPr>
            <a:r>
              <a:t>MATIN</a:t>
            </a:r>
          </a:p>
          <a:p>
            <a:pPr marL="501903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Petit-déjeuner</a:t>
            </a:r>
          </a:p>
          <a:p>
            <a:pPr marL="501903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"Challenge junior" par équipe</a:t>
            </a:r>
          </a:p>
          <a:p>
            <a:pPr lvl="2" marL="1505711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Carabine laser</a:t>
            </a:r>
          </a:p>
          <a:p>
            <a:pPr lvl="2" marL="1505711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Orientation</a:t>
            </a:r>
          </a:p>
          <a:p>
            <a:pPr lvl="2" marL="1505711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Epreuves de coordination</a:t>
            </a:r>
          </a:p>
          <a:p>
            <a:pPr lvl="2" marL="1505711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Footgolf</a:t>
            </a:r>
          </a:p>
          <a:p>
            <a:pPr marL="501903" indent="-501903" defTabSz="492251">
              <a:lnSpc>
                <a:spcPct val="150000"/>
              </a:lnSpc>
              <a:spcBef>
                <a:spcPts val="2400"/>
              </a:spcBef>
              <a:buBlip>
                <a:blip r:embed="rId2"/>
              </a:buBlip>
              <a:defRPr sz="3343"/>
            </a:pPr>
            <a:r>
              <a:t>Déjeuner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PRÈS-MIDI…"/>
          <p:cNvSpPr txBox="1"/>
          <p:nvPr>
            <p:ph type="body" idx="1"/>
          </p:nvPr>
        </p:nvSpPr>
        <p:spPr>
          <a:xfrm>
            <a:off x="2939374" y="2914300"/>
            <a:ext cx="17599814" cy="929655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SzTx/>
              <a:buNone/>
            </a:pPr>
            <a:r>
              <a:t>APRÈS-MIDI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Tour de luge: tour de circuit de 1km en luge d’été.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Visite du château féodal d’Olhain (à confirmer). </a:t>
            </a:r>
          </a:p>
        </p:txBody>
      </p:sp>
      <p:sp>
        <p:nvSpPr>
          <p:cNvPr id="198" name="Jour 2: le mercredi 3 m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2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2: le mardi 13 mai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MATIN…"/>
          <p:cNvSpPr txBox="1"/>
          <p:nvPr>
            <p:ph type="body" idx="1"/>
          </p:nvPr>
        </p:nvSpPr>
        <p:spPr>
          <a:xfrm>
            <a:off x="3681381" y="2813534"/>
            <a:ext cx="17528942" cy="911860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SzTx/>
              <a:buNone/>
            </a:pPr>
            <a:r>
              <a:t>MATIN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Petit-déjeuner.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Course d’orientation par équipe dans le domaine.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t>Déjeuner.</a:t>
            </a:r>
          </a:p>
        </p:txBody>
      </p:sp>
      <p:sp>
        <p:nvSpPr>
          <p:cNvPr id="201" name="Jour 3: le jeudi 4 m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113">
              <a:defRPr sz="8200">
                <a:latin typeface="Belle Allure GS Fin"/>
                <a:ea typeface="Belle Allure GS Fin"/>
                <a:cs typeface="Belle Allure GS Fin"/>
                <a:sym typeface="Belle Allure GS Fin"/>
              </a:defRPr>
            </a:lvl1pPr>
          </a:lstStyle>
          <a:p>
            <a:pPr/>
            <a:r>
              <a:t>Jour 3: le mercredi 14 mai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